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57" r:id="rId1"/>
    <p:sldMasterId id="2147483758" r:id="rId2"/>
    <p:sldMasterId id="2147483759" r:id="rId3"/>
  </p:sldMasterIdLst>
  <p:notesMasterIdLst>
    <p:notesMasterId r:id="rId57"/>
  </p:notesMasterIdLst>
  <p:sldIdLst>
    <p:sldId id="256" r:id="rId4"/>
    <p:sldId id="257" r:id="rId5"/>
    <p:sldId id="258" r:id="rId6"/>
    <p:sldId id="259" r:id="rId7"/>
    <p:sldId id="261" r:id="rId8"/>
    <p:sldId id="262" r:id="rId9"/>
    <p:sldId id="263" r:id="rId10"/>
    <p:sldId id="291" r:id="rId11"/>
    <p:sldId id="266" r:id="rId12"/>
    <p:sldId id="268" r:id="rId13"/>
    <p:sldId id="292" r:id="rId14"/>
    <p:sldId id="309" r:id="rId15"/>
    <p:sldId id="308" r:id="rId16"/>
    <p:sldId id="270" r:id="rId17"/>
    <p:sldId id="271" r:id="rId18"/>
    <p:sldId id="306" r:id="rId19"/>
    <p:sldId id="298" r:id="rId20"/>
    <p:sldId id="299" r:id="rId21"/>
    <p:sldId id="293" r:id="rId22"/>
    <p:sldId id="328" r:id="rId23"/>
    <p:sldId id="315" r:id="rId24"/>
    <p:sldId id="313" r:id="rId25"/>
    <p:sldId id="314" r:id="rId26"/>
    <p:sldId id="326" r:id="rId27"/>
    <p:sldId id="327" r:id="rId28"/>
    <p:sldId id="324" r:id="rId29"/>
    <p:sldId id="318" r:id="rId30"/>
    <p:sldId id="319" r:id="rId31"/>
    <p:sldId id="321" r:id="rId32"/>
    <p:sldId id="325" r:id="rId33"/>
    <p:sldId id="329" r:id="rId34"/>
    <p:sldId id="307" r:id="rId35"/>
    <p:sldId id="301" r:id="rId36"/>
    <p:sldId id="272" r:id="rId37"/>
    <p:sldId id="273" r:id="rId38"/>
    <p:sldId id="274" r:id="rId39"/>
    <p:sldId id="275" r:id="rId40"/>
    <p:sldId id="276" r:id="rId41"/>
    <p:sldId id="302" r:id="rId42"/>
    <p:sldId id="295" r:id="rId43"/>
    <p:sldId id="316" r:id="rId44"/>
    <p:sldId id="296" r:id="rId45"/>
    <p:sldId id="29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</p:sldIdLst>
  <p:sldSz cx="12187238" cy="6854825"/>
  <p:notesSz cx="6858000" cy="9144000"/>
  <p:embeddedFontLst>
    <p:embeddedFont>
      <p:font typeface="HY헤드라인M" panose="02030600000101010101" pitchFamily="18" charset="-127"/>
      <p:regular r:id="rId58"/>
    </p:embeddedFont>
    <p:embeddedFont>
      <p:font typeface="HY견고딕" panose="02030600000101010101" pitchFamily="18" charset="-127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맑은 고딕" panose="020B0503020000020004" pitchFamily="50" charset="-127"/>
      <p:regular r:id="rId64"/>
      <p:bold r:id="rId65"/>
    </p:embeddedFont>
    <p:embeddedFont>
      <p:font typeface="Cambria Math" panose="02040503050406030204" pitchFamily="18" charset="0"/>
      <p:regular r:id="rId66"/>
    </p:embeddedFont>
  </p:embeddedFontLst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5" autoAdjust="0"/>
    <p:restoredTop sz="96383" autoAdjust="0"/>
  </p:normalViewPr>
  <p:slideViewPr>
    <p:cSldViewPr>
      <p:cViewPr varScale="1">
        <p:scale>
          <a:sx n="115" d="100"/>
          <a:sy n="115" d="100"/>
        </p:scale>
        <p:origin x="510" y="108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2.xml"/><Relationship Id="rId61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84755A-E3A9-4EAD-AC0C-D590D2FB1DD9}" type="doc">
      <dgm:prSet loTypeId="urn:microsoft.com/office/officeart/2005/8/layout/venn1" loCatId="relationship" qsTypeId="urn:microsoft.com/office/officeart/2005/8/quickstyle/simple2" qsCatId="simple" csTypeId="urn:microsoft.com/office/officeart/2005/8/colors/colorful5" csCatId="colorful" phldr="1"/>
      <dgm:spPr/>
    </dgm:pt>
    <dgm:pt modelId="{A7B96E5B-DCC1-4F1F-9970-934AD2A4383F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얼굴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gm:t>
    </dgm:pt>
    <dgm:pt modelId="{F410072F-5B6C-4EDD-835F-01EEB5237691}" type="parTrans" cxnId="{D374F540-6BA1-4B10-A256-DAA4C36A3061}">
      <dgm:prSet/>
      <dgm:spPr/>
      <dgm:t>
        <a:bodyPr/>
        <a:lstStyle/>
        <a:p>
          <a:pPr latinLnBrk="1"/>
          <a:endParaRPr lang="ko-KR" altLang="en-US"/>
        </a:p>
      </dgm:t>
    </dgm:pt>
    <dgm:pt modelId="{0F545E19-D79E-40EE-A27E-291B1E8A6133}" type="sibTrans" cxnId="{D374F540-6BA1-4B10-A256-DAA4C36A3061}">
      <dgm:prSet/>
      <dgm:spPr/>
      <dgm:t>
        <a:bodyPr/>
        <a:lstStyle/>
        <a:p>
          <a:pPr latinLnBrk="1"/>
          <a:endParaRPr lang="ko-KR" altLang="en-US"/>
        </a:p>
      </dgm:t>
    </dgm:pt>
    <dgm:pt modelId="{5C6234F2-131F-4128-A7C0-7BD76E6F94B3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지문 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gm:t>
    </dgm:pt>
    <dgm:pt modelId="{F3E84E8D-D55D-40C8-B239-8C5CFF0ECBAF}" type="parTrans" cxnId="{3EA7BA7A-2666-40AF-8A09-1889857B3C6C}">
      <dgm:prSet/>
      <dgm:spPr/>
      <dgm:t>
        <a:bodyPr/>
        <a:lstStyle/>
        <a:p>
          <a:pPr latinLnBrk="1"/>
          <a:endParaRPr lang="ko-KR" altLang="en-US"/>
        </a:p>
      </dgm:t>
    </dgm:pt>
    <dgm:pt modelId="{3574DBE5-0403-4873-BEDA-69E2CD2BBE96}" type="sibTrans" cxnId="{3EA7BA7A-2666-40AF-8A09-1889857B3C6C}">
      <dgm:prSet/>
      <dgm:spPr/>
      <dgm:t>
        <a:bodyPr/>
        <a:lstStyle/>
        <a:p>
          <a:pPr latinLnBrk="1"/>
          <a:endParaRPr lang="ko-KR" altLang="en-US"/>
        </a:p>
      </dgm:t>
    </dgm:pt>
    <dgm:pt modelId="{0FFE2A91-9380-4AD0-B6B3-4FC5A7C1543F}">
      <dgm:prSet phldrT="[텍스트]"/>
      <dgm:spPr/>
      <dgm:t>
        <a:bodyPr/>
        <a:lstStyle/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홍채  </a:t>
          </a:r>
          <a:endParaRPr lang="en-US" altLang="ko-KR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atinLnBrk="1"/>
          <a:r>
            <a: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gm:t>
    </dgm:pt>
    <dgm:pt modelId="{3987962B-4088-4BB4-9087-4817661A5B45}" type="parTrans" cxnId="{382C2A7B-D1C7-4E18-913B-79C47E4BEDD1}">
      <dgm:prSet/>
      <dgm:spPr/>
      <dgm:t>
        <a:bodyPr/>
        <a:lstStyle/>
        <a:p>
          <a:pPr latinLnBrk="1"/>
          <a:endParaRPr lang="ko-KR" altLang="en-US"/>
        </a:p>
      </dgm:t>
    </dgm:pt>
    <dgm:pt modelId="{322FC375-1490-4697-BBE7-04AA306046FF}" type="sibTrans" cxnId="{382C2A7B-D1C7-4E18-913B-79C47E4BEDD1}">
      <dgm:prSet/>
      <dgm:spPr/>
      <dgm:t>
        <a:bodyPr/>
        <a:lstStyle/>
        <a:p>
          <a:pPr latinLnBrk="1"/>
          <a:endParaRPr lang="ko-KR" altLang="en-US"/>
        </a:p>
      </dgm:t>
    </dgm:pt>
    <dgm:pt modelId="{A48956AF-E693-49A0-859A-7D5E1C3F9E9A}" type="pres">
      <dgm:prSet presAssocID="{5484755A-E3A9-4EAD-AC0C-D590D2FB1DD9}" presName="compositeShape" presStyleCnt="0">
        <dgm:presLayoutVars>
          <dgm:chMax val="7"/>
          <dgm:dir/>
          <dgm:resizeHandles val="exact"/>
        </dgm:presLayoutVars>
      </dgm:prSet>
      <dgm:spPr/>
    </dgm:pt>
    <dgm:pt modelId="{0F4EDD9B-EF52-4218-A65A-8D017BB2D93A}" type="pres">
      <dgm:prSet presAssocID="{A7B96E5B-DCC1-4F1F-9970-934AD2A4383F}" presName="circ1" presStyleLbl="venn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F0FF5D53-C097-4D2C-9B0B-C8A43BDF0F7D}" type="pres">
      <dgm:prSet presAssocID="{A7B96E5B-DCC1-4F1F-9970-934AD2A4383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E0D1B6-1C20-4F8E-A597-D7E2AC003FA2}" type="pres">
      <dgm:prSet presAssocID="{5C6234F2-131F-4128-A7C0-7BD76E6F94B3}" presName="circ2" presStyleLbl="venn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3629F5AC-7E7B-4273-B6E1-8F7ACC2649DF}" type="pres">
      <dgm:prSet presAssocID="{5C6234F2-131F-4128-A7C0-7BD76E6F94B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3ADEF42-C6CE-4288-81FA-21429B37A2DB}" type="pres">
      <dgm:prSet presAssocID="{0FFE2A91-9380-4AD0-B6B3-4FC5A7C1543F}" presName="circ3" presStyleLbl="vennNode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B6A6635A-87B0-4338-BD8D-94390FFB2171}" type="pres">
      <dgm:prSet presAssocID="{0FFE2A91-9380-4AD0-B6B3-4FC5A7C1543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5BD5CF0-FDEE-4EC2-A8FC-013AAEAE1E44}" type="presOf" srcId="{0FFE2A91-9380-4AD0-B6B3-4FC5A7C1543F}" destId="{33ADEF42-C6CE-4288-81FA-21429B37A2DB}" srcOrd="0" destOrd="0" presId="urn:microsoft.com/office/officeart/2005/8/layout/venn1"/>
    <dgm:cxn modelId="{DC298B5A-B613-4011-90B0-7BA524F6C0B6}" type="presOf" srcId="{5484755A-E3A9-4EAD-AC0C-D590D2FB1DD9}" destId="{A48956AF-E693-49A0-859A-7D5E1C3F9E9A}" srcOrd="0" destOrd="0" presId="urn:microsoft.com/office/officeart/2005/8/layout/venn1"/>
    <dgm:cxn modelId="{592DEE5A-361A-4916-ADAC-B0EDF3980E71}" type="presOf" srcId="{5C6234F2-131F-4128-A7C0-7BD76E6F94B3}" destId="{3629F5AC-7E7B-4273-B6E1-8F7ACC2649DF}" srcOrd="1" destOrd="0" presId="urn:microsoft.com/office/officeart/2005/8/layout/venn1"/>
    <dgm:cxn modelId="{6259B7DA-7476-4E38-8DC8-38A4ECD33DDA}" type="presOf" srcId="{5C6234F2-131F-4128-A7C0-7BD76E6F94B3}" destId="{7BE0D1B6-1C20-4F8E-A597-D7E2AC003FA2}" srcOrd="0" destOrd="0" presId="urn:microsoft.com/office/officeart/2005/8/layout/venn1"/>
    <dgm:cxn modelId="{16625D6C-FD0A-4AA6-8182-D95B3F2B6899}" type="presOf" srcId="{A7B96E5B-DCC1-4F1F-9970-934AD2A4383F}" destId="{0F4EDD9B-EF52-4218-A65A-8D017BB2D93A}" srcOrd="0" destOrd="0" presId="urn:microsoft.com/office/officeart/2005/8/layout/venn1"/>
    <dgm:cxn modelId="{D374F540-6BA1-4B10-A256-DAA4C36A3061}" srcId="{5484755A-E3A9-4EAD-AC0C-D590D2FB1DD9}" destId="{A7B96E5B-DCC1-4F1F-9970-934AD2A4383F}" srcOrd="0" destOrd="0" parTransId="{F410072F-5B6C-4EDD-835F-01EEB5237691}" sibTransId="{0F545E19-D79E-40EE-A27E-291B1E8A6133}"/>
    <dgm:cxn modelId="{382C2A7B-D1C7-4E18-913B-79C47E4BEDD1}" srcId="{5484755A-E3A9-4EAD-AC0C-D590D2FB1DD9}" destId="{0FFE2A91-9380-4AD0-B6B3-4FC5A7C1543F}" srcOrd="2" destOrd="0" parTransId="{3987962B-4088-4BB4-9087-4817661A5B45}" sibTransId="{322FC375-1490-4697-BBE7-04AA306046FF}"/>
    <dgm:cxn modelId="{F9F75878-96CA-48C1-8A34-04F9838DDDDC}" type="presOf" srcId="{0FFE2A91-9380-4AD0-B6B3-4FC5A7C1543F}" destId="{B6A6635A-87B0-4338-BD8D-94390FFB2171}" srcOrd="1" destOrd="0" presId="urn:microsoft.com/office/officeart/2005/8/layout/venn1"/>
    <dgm:cxn modelId="{093848E1-AA48-4A9A-9DF0-DAFC42F4A06A}" type="presOf" srcId="{A7B96E5B-DCC1-4F1F-9970-934AD2A4383F}" destId="{F0FF5D53-C097-4D2C-9B0B-C8A43BDF0F7D}" srcOrd="1" destOrd="0" presId="urn:microsoft.com/office/officeart/2005/8/layout/venn1"/>
    <dgm:cxn modelId="{3EA7BA7A-2666-40AF-8A09-1889857B3C6C}" srcId="{5484755A-E3A9-4EAD-AC0C-D590D2FB1DD9}" destId="{5C6234F2-131F-4128-A7C0-7BD76E6F94B3}" srcOrd="1" destOrd="0" parTransId="{F3E84E8D-D55D-40C8-B239-8C5CFF0ECBAF}" sibTransId="{3574DBE5-0403-4873-BEDA-69E2CD2BBE96}"/>
    <dgm:cxn modelId="{E2C435F4-75A7-4950-97E4-1A1DF3749C99}" type="presParOf" srcId="{A48956AF-E693-49A0-859A-7D5E1C3F9E9A}" destId="{0F4EDD9B-EF52-4218-A65A-8D017BB2D93A}" srcOrd="0" destOrd="0" presId="urn:microsoft.com/office/officeart/2005/8/layout/venn1"/>
    <dgm:cxn modelId="{31DBD13E-F7BB-4D25-853D-6F8BD50C86B1}" type="presParOf" srcId="{A48956AF-E693-49A0-859A-7D5E1C3F9E9A}" destId="{F0FF5D53-C097-4D2C-9B0B-C8A43BDF0F7D}" srcOrd="1" destOrd="0" presId="urn:microsoft.com/office/officeart/2005/8/layout/venn1"/>
    <dgm:cxn modelId="{CBEC0964-C30E-4AA4-A40E-B886C9AD7DD8}" type="presParOf" srcId="{A48956AF-E693-49A0-859A-7D5E1C3F9E9A}" destId="{7BE0D1B6-1C20-4F8E-A597-D7E2AC003FA2}" srcOrd="2" destOrd="0" presId="urn:microsoft.com/office/officeart/2005/8/layout/venn1"/>
    <dgm:cxn modelId="{6CDA1F36-85A7-4B9D-94C9-DC8588173505}" type="presParOf" srcId="{A48956AF-E693-49A0-859A-7D5E1C3F9E9A}" destId="{3629F5AC-7E7B-4273-B6E1-8F7ACC2649DF}" srcOrd="3" destOrd="0" presId="urn:microsoft.com/office/officeart/2005/8/layout/venn1"/>
    <dgm:cxn modelId="{1268CA34-F466-479F-A591-961582E1CCE7}" type="presParOf" srcId="{A48956AF-E693-49A0-859A-7D5E1C3F9E9A}" destId="{33ADEF42-C6CE-4288-81FA-21429B37A2DB}" srcOrd="4" destOrd="0" presId="urn:microsoft.com/office/officeart/2005/8/layout/venn1"/>
    <dgm:cxn modelId="{D42A5F7E-EE2A-46CB-A44C-7D28DF76DA31}" type="presParOf" srcId="{A48956AF-E693-49A0-859A-7D5E1C3F9E9A}" destId="{B6A6635A-87B0-4338-BD8D-94390FFB2171}" srcOrd="5" destOrd="0" presId="urn:microsoft.com/office/officeart/2005/8/layout/ven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EDD9B-EF52-4218-A65A-8D017BB2D93A}">
      <dsp:nvSpPr>
        <dsp:cNvPr id="0" name=""/>
        <dsp:cNvSpPr/>
      </dsp:nvSpPr>
      <dsp:spPr>
        <a:xfrm>
          <a:off x="618710" y="515546"/>
          <a:ext cx="1714669" cy="1714669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얼굴</a:t>
          </a:r>
          <a:endParaRPr lang="en-US" altLang="ko-KR" sz="2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sp:txBody>
      <dsp:txXfrm>
        <a:off x="847332" y="815613"/>
        <a:ext cx="1257424" cy="771601"/>
      </dsp:txXfrm>
    </dsp:sp>
    <dsp:sp modelId="{7BE0D1B6-1C20-4F8E-A597-D7E2AC003FA2}">
      <dsp:nvSpPr>
        <dsp:cNvPr id="0" name=""/>
        <dsp:cNvSpPr/>
      </dsp:nvSpPr>
      <dsp:spPr>
        <a:xfrm>
          <a:off x="1237420" y="1587214"/>
          <a:ext cx="1714669" cy="1714669"/>
        </a:xfrm>
        <a:prstGeom prst="ellipse">
          <a:avLst/>
        </a:prstGeom>
        <a:solidFill>
          <a:schemeClr val="accent5">
            <a:alpha val="50000"/>
            <a:hueOff val="3947445"/>
            <a:satOff val="2894"/>
            <a:lumOff val="8824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지문  </a:t>
          </a:r>
          <a:endParaRPr lang="en-US" altLang="ko-KR" sz="2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sp:txBody>
      <dsp:txXfrm>
        <a:off x="1761823" y="2030171"/>
        <a:ext cx="1028801" cy="943068"/>
      </dsp:txXfrm>
    </dsp:sp>
    <dsp:sp modelId="{33ADEF42-C6CE-4288-81FA-21429B37A2DB}">
      <dsp:nvSpPr>
        <dsp:cNvPr id="0" name=""/>
        <dsp:cNvSpPr/>
      </dsp:nvSpPr>
      <dsp:spPr>
        <a:xfrm>
          <a:off x="0" y="1587214"/>
          <a:ext cx="1714669" cy="1714669"/>
        </a:xfrm>
        <a:prstGeom prst="ellipse">
          <a:avLst/>
        </a:prstGeom>
        <a:solidFill>
          <a:schemeClr val="accent5">
            <a:alpha val="50000"/>
            <a:hueOff val="7894890"/>
            <a:satOff val="5787"/>
            <a:lumOff val="17648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홍채  </a:t>
          </a:r>
          <a:endParaRPr lang="en-US" altLang="ko-KR" sz="2100" kern="1200" dirty="0">
            <a:latin typeface="HY헤드라인M" panose="02030600000101010101" pitchFamily="18" charset="-127"/>
            <a:ea typeface="HY헤드라인M" panose="02030600000101010101" pitchFamily="18" charset="-127"/>
          </a:endParaRPr>
        </a:p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>
              <a:latin typeface="HY헤드라인M" panose="02030600000101010101" pitchFamily="18" charset="-127"/>
              <a:ea typeface="HY헤드라인M" panose="02030600000101010101" pitchFamily="18" charset="-127"/>
            </a:rPr>
            <a:t>인식</a:t>
          </a:r>
        </a:p>
      </dsp:txBody>
      <dsp:txXfrm>
        <a:off x="161464" y="2030171"/>
        <a:ext cx="1028801" cy="943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2020-03-01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2020-03-01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C066C09C-25F7-4DB6-9FFD-EB96571E3AA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2020-03-01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AD6597A4-482F-4FB4-A8F0-EFDE3CD8C879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2020-03-01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FEDC03C-9AC3-4CB5-9E51-A378B55FC16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2020-03-01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2020-03-01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BC97F631-134F-441E-9659-340F368D57B0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2020-03-01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3DB02C6-AD63-4227-921C-211903673FC1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3676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rm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6481" y="1823725"/>
            <a:ext cx="10513676" cy="43505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마스터 텍스트 스타일 편집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둘째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셋째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넷째 수준</a:t>
            </a:r>
          </a:p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sym typeface="Arial"/>
              </a:rPr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2020-03-01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E390C688-2507-4A20-8462-0CC5926DE72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HY견고딕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HY견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image" Target="../media/image6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12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Relationship Id="rId5" Type="http://schemas.microsoft.com/office/2007/relationships/hdphoto" Target="../media/hdphoto5.wdp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omoo-95/KPU_Smart_IoT.git" TargetMode="External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.png"/><Relationship Id="rId5" Type="http://schemas.microsoft.com/office/2007/relationships/hdphoto" Target="../media/hdphoto3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"/>
          <p:cNvGrpSpPr/>
          <p:nvPr/>
        </p:nvGrpSpPr>
        <p:grpSpPr>
          <a:xfrm>
            <a:off x="3212539" y="1914845"/>
            <a:ext cx="6042526" cy="1172909"/>
            <a:chOff x="3445839" y="1606260"/>
            <a:chExt cx="6042526" cy="1172909"/>
          </a:xfrm>
        </p:grpSpPr>
        <p:sp>
          <p:nvSpPr>
            <p:cNvPr id="4101" name="TextBox 4100"/>
            <p:cNvSpPr txBox="1"/>
            <p:nvPr/>
          </p:nvSpPr>
          <p:spPr>
            <a:xfrm>
              <a:off x="4100109" y="1931105"/>
              <a:ext cx="4733989" cy="523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 dirty="0">
                  <a:solidFill>
                    <a:srgbClr val="FFFFFF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다중생체인식을 활용한 금고</a:t>
              </a:r>
              <a:endParaRPr kumimoji="1" lang="ko-KR" altLang="en-US" sz="2800" b="0" i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4103" name="직선 연결선 4102"/>
            <p:cNvCxnSpPr/>
            <p:nvPr/>
          </p:nvCxnSpPr>
          <p:spPr>
            <a:xfrm>
              <a:off x="3445839" y="1606260"/>
              <a:ext cx="6042526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4104" name="직선 연결선 4103"/>
            <p:cNvCxnSpPr/>
            <p:nvPr/>
          </p:nvCxnSpPr>
          <p:spPr>
            <a:xfrm>
              <a:off x="3445839" y="2779169"/>
              <a:ext cx="6042526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4105" name="TextBox 4104"/>
          <p:cNvSpPr txBox="1"/>
          <p:nvPr/>
        </p:nvSpPr>
        <p:spPr>
          <a:xfrm>
            <a:off x="9426463" y="5300114"/>
            <a:ext cx="2396811" cy="12003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S5-11</a:t>
            </a: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</a:t>
            </a:r>
            <a:endParaRPr kumimoji="1" lang="en-US" altLang="ko-KR" sz="1800" b="0" i="0" baseline="0" dirty="0">
              <a:solidFill>
                <a:srgbClr val="FFFFFF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2015156001 김경석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2015152009 김현정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 dirty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2015150031 </a:t>
            </a:r>
            <a:r>
              <a:rPr kumimoji="1" lang="ko-KR" altLang="en-US" sz="1800" b="0" i="0" baseline="0" dirty="0" err="1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임현성</a:t>
            </a:r>
            <a:endParaRPr kumimoji="1" lang="ko-KR" altLang="en-US" sz="1800" b="0" i="0" dirty="0">
              <a:solidFill>
                <a:srgbClr val="FFFFFF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8" name="Group 1"/>
          <p:cNvGrpSpPr/>
          <p:nvPr/>
        </p:nvGrpSpPr>
        <p:grpSpPr>
          <a:xfrm>
            <a:off x="2982386" y="2377658"/>
            <a:ext cx="5966279" cy="2155393"/>
            <a:chOff x="2982386" y="2377658"/>
            <a:chExt cx="5966279" cy="2155393"/>
          </a:xfrm>
        </p:grpSpPr>
        <p:grpSp>
          <p:nvGrpSpPr>
            <p:cNvPr id="1638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16390" name="TextBox 16389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03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6391" name="직선 연결선 1639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6392" name="TextBox 16391"/>
            <p:cNvSpPr txBox="1"/>
            <p:nvPr/>
          </p:nvSpPr>
          <p:spPr>
            <a:xfrm>
              <a:off x="2982386" y="3747420"/>
              <a:ext cx="5966279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시스템 수행 시나리오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6" name="Group 2"/>
          <p:cNvGrpSpPr/>
          <p:nvPr/>
        </p:nvGrpSpPr>
        <p:grpSpPr>
          <a:xfrm>
            <a:off x="121369" y="3030699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3392393" y="1456583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7422" name="Group 4"/>
          <p:cNvGrpSpPr/>
          <p:nvPr/>
        </p:nvGrpSpPr>
        <p:grpSpPr>
          <a:xfrm>
            <a:off x="10842219" y="3082355"/>
            <a:ext cx="1195164" cy="1471349"/>
            <a:chOff x="10842219" y="3082355"/>
            <a:chExt cx="1195165" cy="1471350"/>
          </a:xfrm>
        </p:grpSpPr>
        <p:pic>
          <p:nvPicPr>
            <p:cNvPr id="17423" name="그림 1742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10961277" y="3082355"/>
              <a:ext cx="957103" cy="9571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4" name="TextBox 17423"/>
            <p:cNvSpPr txBox="1"/>
            <p:nvPr/>
          </p:nvSpPr>
          <p:spPr>
            <a:xfrm>
              <a:off x="10842219" y="4185476"/>
              <a:ext cx="1195164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Database</a:t>
              </a:r>
            </a:p>
          </p:txBody>
        </p:sp>
      </p:grpSp>
      <p:grpSp>
        <p:nvGrpSpPr>
          <p:cNvPr id="17428" name="Group 5"/>
          <p:cNvGrpSpPr/>
          <p:nvPr/>
        </p:nvGrpSpPr>
        <p:grpSpPr>
          <a:xfrm>
            <a:off x="7566232" y="3082355"/>
            <a:ext cx="955484" cy="1472452"/>
            <a:chOff x="7566232" y="3082355"/>
            <a:chExt cx="955484" cy="1472453"/>
          </a:xfrm>
        </p:grpSpPr>
        <p:pic>
          <p:nvPicPr>
            <p:cNvPr id="17429" name="그림 17428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7566232" y="3082355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0" name="TextBox 17429"/>
            <p:cNvSpPr txBox="1"/>
            <p:nvPr/>
          </p:nvSpPr>
          <p:spPr>
            <a:xfrm>
              <a:off x="7602736" y="4185476"/>
              <a:ext cx="91897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</a:p>
          </p:txBody>
        </p:sp>
      </p:grpSp>
      <p:grpSp>
        <p:nvGrpSpPr>
          <p:cNvPr id="17431" name="Group 6"/>
          <p:cNvGrpSpPr/>
          <p:nvPr/>
        </p:nvGrpSpPr>
        <p:grpSpPr>
          <a:xfrm>
            <a:off x="3715660" y="5237805"/>
            <a:ext cx="977699" cy="1470834"/>
            <a:chOff x="3715660" y="5237805"/>
            <a:chExt cx="977699" cy="1470834"/>
          </a:xfrm>
        </p:grpSpPr>
        <p:pic>
          <p:nvPicPr>
            <p:cNvPr id="17432" name="그림 1743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3715660" y="5237805"/>
              <a:ext cx="977699" cy="97613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3" name="TextBox 17432"/>
            <p:cNvSpPr txBox="1"/>
            <p:nvPr/>
          </p:nvSpPr>
          <p:spPr>
            <a:xfrm>
              <a:off x="3875968" y="6339307"/>
              <a:ext cx="71158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7434" name="그림 17433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1296533" y="2096729"/>
            <a:ext cx="2164938" cy="1383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35" name="TextBox 17434"/>
          <p:cNvSpPr txBox="1"/>
          <p:nvPr/>
        </p:nvSpPr>
        <p:spPr>
          <a:xfrm rot="19620000">
            <a:off x="1109405" y="2845787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두가지 생체 인식 진행</a:t>
            </a:r>
          </a:p>
        </p:txBody>
      </p:sp>
      <p:pic>
        <p:nvPicPr>
          <p:cNvPr id="17438" name="그림 17437"/>
          <p:cNvPicPr>
            <a:picLocks noChangeAspect="1"/>
          </p:cNvPicPr>
          <p:nvPr/>
        </p:nvPicPr>
        <p:blipFill rotWithShape="1">
          <a:blip r:embed="rId8">
            <a:lum/>
          </a:blip>
          <a:stretch>
            <a:fillRect/>
          </a:stretch>
        </p:blipFill>
        <p:spPr>
          <a:xfrm>
            <a:off x="4817163" y="3969630"/>
            <a:ext cx="2626828" cy="16681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9" name="그림 17438"/>
          <p:cNvPicPr>
            <a:picLocks noChangeAspect="1"/>
          </p:cNvPicPr>
          <p:nvPr/>
        </p:nvPicPr>
        <p:blipFill rotWithShape="1">
          <a:blip r:embed="rId9">
            <a:lum/>
          </a:blip>
          <a:stretch>
            <a:fillRect/>
          </a:stretch>
        </p:blipFill>
        <p:spPr>
          <a:xfrm>
            <a:off x="4823526" y="4179113"/>
            <a:ext cx="2641117" cy="1649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0" name="그림 17439"/>
          <p:cNvPicPr>
            <a:picLocks noChangeAspect="1"/>
          </p:cNvPicPr>
          <p:nvPr/>
        </p:nvPicPr>
        <p:blipFill rotWithShape="1">
          <a:blip r:embed="rId10">
            <a:lum/>
          </a:blip>
          <a:stretch>
            <a:fillRect/>
          </a:stretch>
        </p:blipFill>
        <p:spPr>
          <a:xfrm>
            <a:off x="1154478" y="1955533"/>
            <a:ext cx="2169682" cy="13935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45" name="TextBox 17444"/>
          <p:cNvSpPr txBox="1"/>
          <p:nvPr/>
        </p:nvSpPr>
        <p:spPr>
          <a:xfrm rot="1800000">
            <a:off x="5059922" y="2288998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개방 결과값 전송</a:t>
            </a:r>
          </a:p>
        </p:txBody>
      </p:sp>
      <p:sp>
        <p:nvSpPr>
          <p:cNvPr id="17447" name="TextBox 17446"/>
          <p:cNvSpPr txBox="1"/>
          <p:nvPr/>
        </p:nvSpPr>
        <p:spPr>
          <a:xfrm rot="19740000">
            <a:off x="4831375" y="4493623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개방 데이터 전송</a:t>
            </a:r>
          </a:p>
        </p:txBody>
      </p:sp>
      <p:sp>
        <p:nvSpPr>
          <p:cNvPr id="17448" name="TextBox 17447"/>
          <p:cNvSpPr txBox="1"/>
          <p:nvPr/>
        </p:nvSpPr>
        <p:spPr>
          <a:xfrm rot="19680000">
            <a:off x="1003778" y="2320876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개방 결과값 알림</a:t>
            </a:r>
          </a:p>
        </p:txBody>
      </p:sp>
      <p:pic>
        <p:nvPicPr>
          <p:cNvPr id="17449" name="그림 17448"/>
          <p:cNvPicPr>
            <a:picLocks noChangeAspect="1"/>
          </p:cNvPicPr>
          <p:nvPr/>
        </p:nvPicPr>
        <p:blipFill rotWithShape="1">
          <a:blip r:embed="rId11">
            <a:lum/>
          </a:blip>
          <a:stretch>
            <a:fillRect/>
          </a:stretch>
        </p:blipFill>
        <p:spPr>
          <a:xfrm>
            <a:off x="4682253" y="1918950"/>
            <a:ext cx="2790317" cy="15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0" name="TextBox 17449"/>
          <p:cNvSpPr txBox="1"/>
          <p:nvPr/>
        </p:nvSpPr>
        <p:spPr>
          <a:xfrm rot="19680000">
            <a:off x="4920781" y="4961067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개방 확인 데이터 전송</a:t>
            </a:r>
          </a:p>
        </p:txBody>
      </p:sp>
      <p:pic>
        <p:nvPicPr>
          <p:cNvPr id="17451" name="그림 17450"/>
          <p:cNvPicPr>
            <a:picLocks noChangeAspect="1"/>
          </p:cNvPicPr>
          <p:nvPr/>
        </p:nvPicPr>
        <p:blipFill rotWithShape="1">
          <a:blip r:embed="rId12">
            <a:lum/>
          </a:blip>
          <a:stretch>
            <a:fillRect/>
          </a:stretch>
        </p:blipFill>
        <p:spPr>
          <a:xfrm>
            <a:off x="8543932" y="3487088"/>
            <a:ext cx="2326865" cy="114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2" name="그림 17451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8566148" y="3652196"/>
            <a:ext cx="2304649" cy="1142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3" name="TextBox 17452"/>
          <p:cNvSpPr txBox="1"/>
          <p:nvPr/>
        </p:nvSpPr>
        <p:spPr>
          <a:xfrm>
            <a:off x="8623304" y="3774381"/>
            <a:ext cx="2008883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3. 일치 여부 확인</a:t>
            </a:r>
          </a:p>
        </p:txBody>
      </p:sp>
      <p:sp>
        <p:nvSpPr>
          <p:cNvPr id="17454" name="TextBox 17453"/>
          <p:cNvSpPr txBox="1"/>
          <p:nvPr/>
        </p:nvSpPr>
        <p:spPr>
          <a:xfrm>
            <a:off x="8635445" y="3164407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4. 일치 결과값 전송</a:t>
            </a:r>
          </a:p>
        </p:txBody>
      </p:sp>
      <p:pic>
        <p:nvPicPr>
          <p:cNvPr id="17455" name="그림 17454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4642566" y="2142723"/>
            <a:ext cx="2818896" cy="15665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6" name="TextBox 17455"/>
          <p:cNvSpPr txBox="1"/>
          <p:nvPr/>
        </p:nvSpPr>
        <p:spPr>
          <a:xfrm rot="1680000">
            <a:off x="4701239" y="2890544"/>
            <a:ext cx="223971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인식 결과값 전송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시스템 수행 시나리오</a:t>
              </a: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7460" name="TextBox 17459"/>
            <p:cNvSpPr txBox="1"/>
            <p:nvPr/>
          </p:nvSpPr>
          <p:spPr>
            <a:xfrm>
              <a:off x="287192" y="792742"/>
              <a:ext cx="1861408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금고 잠금 해제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40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38" name="그림 17437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 rot="473711">
            <a:off x="4393158" y="4152758"/>
            <a:ext cx="2745991" cy="174383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5" name="그림 17454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928644" y="1830750"/>
            <a:ext cx="2818896" cy="15665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0" name="그림 17439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1154478" y="1955533"/>
            <a:ext cx="2169682" cy="13935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4" name="그림 17433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1296533" y="2096729"/>
            <a:ext cx="2164938" cy="13839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39" name="그림 17438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420201">
            <a:off x="4532629" y="4399994"/>
            <a:ext cx="2641117" cy="16491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49" name="그림 17448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968331" y="1606977"/>
            <a:ext cx="2790317" cy="156177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16" name="Group 2"/>
          <p:cNvGrpSpPr/>
          <p:nvPr/>
        </p:nvGrpSpPr>
        <p:grpSpPr>
          <a:xfrm>
            <a:off x="121369" y="3030699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3525134" y="1337698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7422" name="Group 4"/>
          <p:cNvGrpSpPr/>
          <p:nvPr/>
        </p:nvGrpSpPr>
        <p:grpSpPr>
          <a:xfrm>
            <a:off x="10969467" y="3282564"/>
            <a:ext cx="1195164" cy="1471349"/>
            <a:chOff x="10842219" y="3082355"/>
            <a:chExt cx="1195165" cy="1471350"/>
          </a:xfrm>
        </p:grpSpPr>
        <p:pic>
          <p:nvPicPr>
            <p:cNvPr id="17423" name="그림 17422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10961277" y="3082355"/>
              <a:ext cx="957103" cy="95710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4" name="TextBox 17423"/>
            <p:cNvSpPr txBox="1"/>
            <p:nvPr/>
          </p:nvSpPr>
          <p:spPr>
            <a:xfrm>
              <a:off x="10842219" y="4185476"/>
              <a:ext cx="1195164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Database</a:t>
              </a:r>
            </a:p>
          </p:txBody>
        </p:sp>
      </p:grpSp>
      <p:grpSp>
        <p:nvGrpSpPr>
          <p:cNvPr id="17428" name="Group 5"/>
          <p:cNvGrpSpPr/>
          <p:nvPr/>
        </p:nvGrpSpPr>
        <p:grpSpPr>
          <a:xfrm>
            <a:off x="7693480" y="3282564"/>
            <a:ext cx="955484" cy="1472452"/>
            <a:chOff x="7566232" y="3082355"/>
            <a:chExt cx="955484" cy="1472453"/>
          </a:xfrm>
        </p:grpSpPr>
        <p:pic>
          <p:nvPicPr>
            <p:cNvPr id="17429" name="그림 17428"/>
            <p:cNvPicPr>
              <a:picLocks noChangeAspect="1"/>
            </p:cNvPicPr>
            <p:nvPr/>
          </p:nvPicPr>
          <p:blipFill rotWithShape="1">
            <a:blip r:embed="rId11">
              <a:lum/>
            </a:blip>
            <a:stretch>
              <a:fillRect/>
            </a:stretch>
          </p:blipFill>
          <p:spPr>
            <a:xfrm>
              <a:off x="7566232" y="3082355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0" name="TextBox 17429"/>
            <p:cNvSpPr txBox="1"/>
            <p:nvPr/>
          </p:nvSpPr>
          <p:spPr>
            <a:xfrm>
              <a:off x="7602736" y="4185476"/>
              <a:ext cx="91897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</a:p>
          </p:txBody>
        </p:sp>
      </p:grpSp>
      <p:grpSp>
        <p:nvGrpSpPr>
          <p:cNvPr id="17431" name="Group 6"/>
          <p:cNvGrpSpPr/>
          <p:nvPr/>
        </p:nvGrpSpPr>
        <p:grpSpPr>
          <a:xfrm>
            <a:off x="2988748" y="5318775"/>
            <a:ext cx="977699" cy="1470834"/>
            <a:chOff x="3715660" y="5237805"/>
            <a:chExt cx="977699" cy="1470834"/>
          </a:xfrm>
        </p:grpSpPr>
        <p:pic>
          <p:nvPicPr>
            <p:cNvPr id="17432" name="그림 17431"/>
            <p:cNvPicPr>
              <a:picLocks noChangeAspect="1"/>
            </p:cNvPicPr>
            <p:nvPr/>
          </p:nvPicPr>
          <p:blipFill rotWithShape="1">
            <a:blip r:embed="rId12">
              <a:lum/>
            </a:blip>
            <a:stretch>
              <a:fillRect/>
            </a:stretch>
          </p:blipFill>
          <p:spPr>
            <a:xfrm>
              <a:off x="3715660" y="5237805"/>
              <a:ext cx="977699" cy="97613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33" name="TextBox 17432"/>
            <p:cNvSpPr txBox="1"/>
            <p:nvPr/>
          </p:nvSpPr>
          <p:spPr>
            <a:xfrm>
              <a:off x="3875968" y="6339307"/>
              <a:ext cx="673169" cy="3693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7435" name="TextBox 17434"/>
          <p:cNvSpPr txBox="1"/>
          <p:nvPr/>
        </p:nvSpPr>
        <p:spPr>
          <a:xfrm rot="19620000">
            <a:off x="837703" y="2845787"/>
            <a:ext cx="3326552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1.</a:t>
            </a:r>
            <a:r>
              <a:rPr kumimoji="0" lang="en-US" altLang="ko-KR" sz="1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ko-KR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금고 상태 </a:t>
            </a:r>
            <a:r>
              <a:rPr kumimoji="0" lang="ko-KR" altLang="en-US" sz="1800" b="1" i="0" u="none" strike="noStrike" kern="1200" cap="none" spc="0" normalizeH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확인 요청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45" name="TextBox 17444"/>
          <p:cNvSpPr txBox="1"/>
          <p:nvPr/>
        </p:nvSpPr>
        <p:spPr>
          <a:xfrm rot="1800000">
            <a:off x="4687176" y="1977025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7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kumimoji="0" lang="ko-KR" altLang="en-US" sz="1800" b="1" i="0" u="none" strike="noStrike" kern="1200" cap="none" spc="0" normalizeH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실시간 금고 상태 데이터 전송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448" name="TextBox 17447"/>
          <p:cNvSpPr txBox="1"/>
          <p:nvPr/>
        </p:nvSpPr>
        <p:spPr>
          <a:xfrm rot="19680000">
            <a:off x="732073" y="2320876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확인</a:t>
            </a:r>
          </a:p>
        </p:txBody>
      </p:sp>
      <p:pic>
        <p:nvPicPr>
          <p:cNvPr id="17451" name="그림 17450"/>
          <p:cNvPicPr>
            <a:picLocks noChangeAspect="1"/>
          </p:cNvPicPr>
          <p:nvPr/>
        </p:nvPicPr>
        <p:blipFill rotWithShape="1">
          <a:blip r:embed="rId13">
            <a:lum/>
          </a:blip>
          <a:stretch>
            <a:fillRect/>
          </a:stretch>
        </p:blipFill>
        <p:spPr>
          <a:xfrm>
            <a:off x="8671180" y="3687297"/>
            <a:ext cx="2326865" cy="1143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52" name="그림 17451"/>
          <p:cNvPicPr>
            <a:picLocks noChangeAspect="1"/>
          </p:cNvPicPr>
          <p:nvPr/>
        </p:nvPicPr>
        <p:blipFill rotWithShape="1">
          <a:blip r:embed="rId14">
            <a:lum/>
          </a:blip>
          <a:stretch>
            <a:fillRect/>
          </a:stretch>
        </p:blipFill>
        <p:spPr>
          <a:xfrm>
            <a:off x="8693396" y="3852405"/>
            <a:ext cx="2304649" cy="11425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7453" name="TextBox 17452"/>
          <p:cNvSpPr txBox="1"/>
          <p:nvPr/>
        </p:nvSpPr>
        <p:spPr>
          <a:xfrm>
            <a:off x="8496031" y="3966663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5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금고 상태 데이터 저장</a:t>
            </a:r>
          </a:p>
        </p:txBody>
      </p:sp>
      <p:sp>
        <p:nvSpPr>
          <p:cNvPr id="17454" name="TextBox 17453"/>
          <p:cNvSpPr txBox="1"/>
          <p:nvPr/>
        </p:nvSpPr>
        <p:spPr>
          <a:xfrm>
            <a:off x="8454669" y="3349073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6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금고 상태 데이터 전송</a:t>
            </a:r>
          </a:p>
        </p:txBody>
      </p:sp>
      <p:sp>
        <p:nvSpPr>
          <p:cNvPr id="17456" name="TextBox 17455"/>
          <p:cNvSpPr txBox="1"/>
          <p:nvPr/>
        </p:nvSpPr>
        <p:spPr>
          <a:xfrm rot="1726004">
            <a:off x="4452068" y="2637488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데이터 요청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시스템 수행 시나리오</a:t>
              </a: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7460" name="TextBox 17459"/>
            <p:cNvSpPr txBox="1"/>
            <p:nvPr/>
          </p:nvSpPr>
          <p:spPr>
            <a:xfrm>
              <a:off x="288980" y="800975"/>
              <a:ext cx="186140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금고</a:t>
              </a:r>
              <a:r>
                <a:rPr kumimoji="0" lang="ko-KR" alt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상태 확인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 rot="20126693">
            <a:off x="4181074" y="5272569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noProof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데이터 전송</a:t>
            </a:r>
          </a:p>
        </p:txBody>
      </p:sp>
      <p:sp>
        <p:nvSpPr>
          <p:cNvPr id="36" name="TextBox 35"/>
          <p:cNvSpPr txBox="1"/>
          <p:nvPr/>
        </p:nvSpPr>
        <p:spPr>
          <a:xfrm rot="20134786">
            <a:off x="3895250" y="4570394"/>
            <a:ext cx="355738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. 실시간 금고 상태 데이터 요청</a:t>
            </a:r>
          </a:p>
        </p:txBody>
      </p:sp>
    </p:spTree>
    <p:extLst>
      <p:ext uri="{BB962C8B-B14F-4D97-AF65-F5344CB8AC3E}">
        <p14:creationId xmlns:p14="http://schemas.microsoft.com/office/powerpoint/2010/main" val="120772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6" name="Group 2"/>
          <p:cNvGrpSpPr/>
          <p:nvPr/>
        </p:nvGrpSpPr>
        <p:grpSpPr>
          <a:xfrm>
            <a:off x="390661" y="1750564"/>
            <a:ext cx="949176" cy="1466605"/>
            <a:chOff x="457089" y="3082355"/>
            <a:chExt cx="949176" cy="1466605"/>
          </a:xfrm>
        </p:grpSpPr>
        <p:pic>
          <p:nvPicPr>
            <p:cNvPr id="17417" name="그림 1741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57089" y="3082355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18" name="TextBox 17417"/>
            <p:cNvSpPr txBox="1"/>
            <p:nvPr/>
          </p:nvSpPr>
          <p:spPr>
            <a:xfrm>
              <a:off x="592056" y="4179113"/>
              <a:ext cx="679299" cy="36984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</p:grpSp>
      <p:grpSp>
        <p:nvGrpSpPr>
          <p:cNvPr id="17419" name="Group 3"/>
          <p:cNvGrpSpPr/>
          <p:nvPr/>
        </p:nvGrpSpPr>
        <p:grpSpPr>
          <a:xfrm>
            <a:off x="8420040" y="4613618"/>
            <a:ext cx="1436463" cy="1471349"/>
            <a:chOff x="3523592" y="1380869"/>
            <a:chExt cx="1436464" cy="1471349"/>
          </a:xfrm>
        </p:grpSpPr>
        <p:pic>
          <p:nvPicPr>
            <p:cNvPr id="17420" name="그림 17419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763273" y="1380869"/>
              <a:ext cx="955484" cy="9554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7421" name="TextBox 17420"/>
            <p:cNvSpPr txBox="1"/>
            <p:nvPr/>
          </p:nvSpPr>
          <p:spPr>
            <a:xfrm>
              <a:off x="3523592" y="2483991"/>
              <a:ext cx="1436463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l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7435" name="TextBox 17434"/>
          <p:cNvSpPr txBox="1"/>
          <p:nvPr/>
        </p:nvSpPr>
        <p:spPr>
          <a:xfrm>
            <a:off x="1404195" y="1809244"/>
            <a:ext cx="2079415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342900" marR="0" lvl="0" indent="-34290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정보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인증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87405" y="198375"/>
            <a:ext cx="3779042" cy="1057128"/>
            <a:chOff x="187405" y="198375"/>
            <a:chExt cx="3779042" cy="1057128"/>
          </a:xfrm>
        </p:grpSpPr>
        <p:sp>
          <p:nvSpPr>
            <p:cNvPr id="17413" name="TextBox 1741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03 시스템 수행 시나리오</a:t>
              </a:r>
            </a:p>
          </p:txBody>
        </p:sp>
        <p:cxnSp>
          <p:nvCxnSpPr>
            <p:cNvPr id="17414" name="직선 연결선 17413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7415" name="직선 연결선 17414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7460" name="TextBox 17459"/>
            <p:cNvSpPr txBox="1"/>
            <p:nvPr/>
          </p:nvSpPr>
          <p:spPr>
            <a:xfrm>
              <a:off x="187405" y="808042"/>
              <a:ext cx="186140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멀티 </a:t>
              </a:r>
              <a:r>
                <a:rPr lang="ko-KR" altLang="en-US" sz="2000" b="1" dirty="0" err="1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모달</a:t>
              </a:r>
              <a:r>
                <a:rPr lang="en-US" altLang="ko-KR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79" y="1778780"/>
            <a:ext cx="936000" cy="93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20" y="1749962"/>
            <a:ext cx="936000" cy="93600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1373752" y="2246780"/>
            <a:ext cx="2175510" cy="154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>
            <a:off x="4894637" y="2652298"/>
            <a:ext cx="3597431" cy="2291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47" y="4928082"/>
            <a:ext cx="763883" cy="763883"/>
          </a:xfrm>
          <a:prstGeom prst="rect">
            <a:avLst/>
          </a:prstGeom>
        </p:spPr>
      </p:pic>
      <p:cxnSp>
        <p:nvCxnSpPr>
          <p:cNvPr id="48" name="직선 화살표 연결선 47"/>
          <p:cNvCxnSpPr/>
          <p:nvPr/>
        </p:nvCxnSpPr>
        <p:spPr>
          <a:xfrm>
            <a:off x="5877538" y="2178576"/>
            <a:ext cx="25209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77293" y="1749962"/>
            <a:ext cx="27831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R="0" lvl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결과 데이터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전송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492068" y="1800527"/>
                <a:ext cx="38563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BR" altLang="ko-KR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pt-BR" altLang="ko-K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ko-K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ko-KR" sz="2400" b="1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= face + fingerprint</a:t>
                </a:r>
                <a:endParaRPr lang="ko-KR" altLang="en-US" sz="24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068" y="1800527"/>
                <a:ext cx="3856361" cy="461665"/>
              </a:xfrm>
              <a:prstGeom prst="rect">
                <a:avLst/>
              </a:prstGeom>
              <a:blipFill>
                <a:blip r:embed="rId7"/>
                <a:stretch>
                  <a:fillRect l="-1264" t="-1447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 rot="19677931">
            <a:off x="4890575" y="3403632"/>
            <a:ext cx="3275734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R="0" lvl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b="1" dirty="0" err="1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멀티모달</a:t>
            </a:r>
            <a:r>
              <a:rPr lang="ko-KR" altLang="en-US" b="1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인증 데이터 전송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V="1">
            <a:off x="5075229" y="5349293"/>
            <a:ext cx="3252491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830988" y="4902554"/>
            <a:ext cx="1465466" cy="3693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R="0" lvl="0" algn="l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ko-KR" b="1" noProof="0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b="1" noProof="0" dirty="0" smtClean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허용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rgbClr val="00000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998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6" name="Group 1"/>
          <p:cNvGrpSpPr/>
          <p:nvPr/>
        </p:nvGrpSpPr>
        <p:grpSpPr>
          <a:xfrm>
            <a:off x="2982386" y="2377658"/>
            <a:ext cx="5966279" cy="2155393"/>
            <a:chOff x="2982386" y="2377658"/>
            <a:chExt cx="5966279" cy="2142723"/>
          </a:xfrm>
        </p:grpSpPr>
        <p:grpSp>
          <p:nvGrpSpPr>
            <p:cNvPr id="18437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18438" name="TextBox 18437"/>
              <p:cNvSpPr txBox="1"/>
              <p:nvPr/>
            </p:nvSpPr>
            <p:spPr>
              <a:xfrm>
                <a:off x="4279138" y="2377658"/>
                <a:ext cx="3372774" cy="77134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04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8439" name="직선 연결선 1843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8440" name="TextBox 18439"/>
            <p:cNvSpPr txBox="1"/>
            <p:nvPr/>
          </p:nvSpPr>
          <p:spPr>
            <a:xfrm>
              <a:off x="2982386" y="3747420"/>
              <a:ext cx="5966279" cy="77296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시스템 구성도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7" name="Group 3"/>
          <p:cNvGrpSpPr/>
          <p:nvPr/>
        </p:nvGrpSpPr>
        <p:grpSpPr>
          <a:xfrm>
            <a:off x="4098712" y="4936222"/>
            <a:ext cx="1508747" cy="1869898"/>
            <a:chOff x="4287400" y="1487201"/>
            <a:chExt cx="1508747" cy="1869898"/>
          </a:xfrm>
        </p:grpSpPr>
        <p:pic>
          <p:nvPicPr>
            <p:cNvPr id="19468" name="그림 19467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4358455" y="1487201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69" name="TextBox 19468"/>
            <p:cNvSpPr txBox="1"/>
            <p:nvPr/>
          </p:nvSpPr>
          <p:spPr>
            <a:xfrm>
              <a:off x="4287400" y="2956989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9470" name="Group 4"/>
          <p:cNvGrpSpPr/>
          <p:nvPr/>
        </p:nvGrpSpPr>
        <p:grpSpPr>
          <a:xfrm>
            <a:off x="6095757" y="815372"/>
            <a:ext cx="1691377" cy="1660873"/>
            <a:chOff x="6207639" y="5199166"/>
            <a:chExt cx="1691378" cy="1660873"/>
          </a:xfrm>
        </p:grpSpPr>
        <p:pic>
          <p:nvPicPr>
            <p:cNvPr id="19471" name="그림 1947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07639" y="5199166"/>
              <a:ext cx="1691378" cy="11824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72" name="TextBox 19471"/>
            <p:cNvSpPr txBox="1"/>
            <p:nvPr/>
          </p:nvSpPr>
          <p:spPr>
            <a:xfrm>
              <a:off x="6561241" y="6459929"/>
              <a:ext cx="990978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19476" name="Group 5"/>
          <p:cNvGrpSpPr/>
          <p:nvPr/>
        </p:nvGrpSpPr>
        <p:grpSpPr>
          <a:xfrm>
            <a:off x="8207845" y="4941381"/>
            <a:ext cx="1206272" cy="1752402"/>
            <a:chOff x="8167778" y="1418993"/>
            <a:chExt cx="1206272" cy="1752401"/>
          </a:xfrm>
        </p:grpSpPr>
        <p:pic>
          <p:nvPicPr>
            <p:cNvPr id="19477" name="그림 19476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167778" y="1418993"/>
              <a:ext cx="1206272" cy="13728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9478" name="TextBox 19477"/>
            <p:cNvSpPr txBox="1"/>
            <p:nvPr/>
          </p:nvSpPr>
          <p:spPr>
            <a:xfrm>
              <a:off x="8405269" y="2771284"/>
              <a:ext cx="731290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9479" name="그림 19478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 rot="3991872">
            <a:off x="5107818" y="2402737"/>
            <a:ext cx="1109484" cy="16713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481" name="그림 19480"/>
          <p:cNvPicPr>
            <a:picLocks noChangeAspect="1"/>
          </p:cNvPicPr>
          <p:nvPr/>
        </p:nvPicPr>
        <p:blipFill rotWithShape="1">
          <a:blip r:embed="rId6">
            <a:lum/>
          </a:blip>
          <a:stretch>
            <a:fillRect/>
          </a:stretch>
        </p:blipFill>
        <p:spPr>
          <a:xfrm rot="17885956">
            <a:off x="7698110" y="2476742"/>
            <a:ext cx="938069" cy="16173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19482" name="표 19481"/>
          <p:cNvGraphicFramePr/>
          <p:nvPr>
            <p:extLst>
              <p:ext uri="{D42A27DB-BD31-4B8C-83A1-F6EECF244321}">
                <p14:modId xmlns:p14="http://schemas.microsoft.com/office/powerpoint/2010/main" val="3258459763"/>
              </p:ext>
            </p:extLst>
          </p:nvPr>
        </p:nvGraphicFramePr>
        <p:xfrm>
          <a:off x="7787134" y="898482"/>
          <a:ext cx="3275986" cy="1099995"/>
        </p:xfrm>
        <a:graphic>
          <a:graphicData uri="http://schemas.openxmlformats.org/drawingml/2006/table">
            <a:tbl>
              <a:tblPr firstRow="1" bandRow="1"/>
              <a:tblGrid>
                <a:gridCol w="32759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상태 저장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어플리케이션 데이터 저장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503" name="표 19502"/>
          <p:cNvGraphicFramePr/>
          <p:nvPr>
            <p:extLst>
              <p:ext uri="{D42A27DB-BD31-4B8C-83A1-F6EECF244321}">
                <p14:modId xmlns:p14="http://schemas.microsoft.com/office/powerpoint/2010/main" val="857581838"/>
              </p:ext>
            </p:extLst>
          </p:nvPr>
        </p:nvGraphicFramePr>
        <p:xfrm>
          <a:off x="9634886" y="5052018"/>
          <a:ext cx="2266526" cy="1099995"/>
        </p:xfrm>
        <a:graphic>
          <a:graphicData uri="http://schemas.openxmlformats.org/drawingml/2006/table">
            <a:tbl>
              <a:tblPr firstRow="1" bandRow="1"/>
              <a:tblGrid>
                <a:gridCol w="22665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기울임 감지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진동 감지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531" name="표 19530"/>
          <p:cNvGraphicFramePr/>
          <p:nvPr>
            <p:extLst>
              <p:ext uri="{D42A27DB-BD31-4B8C-83A1-F6EECF244321}">
                <p14:modId xmlns:p14="http://schemas.microsoft.com/office/powerpoint/2010/main" val="3524037766"/>
              </p:ext>
            </p:extLst>
          </p:nvPr>
        </p:nvGraphicFramePr>
        <p:xfrm>
          <a:off x="486267" y="4956106"/>
          <a:ext cx="3665248" cy="1465755"/>
        </p:xfrm>
        <a:graphic>
          <a:graphicData uri="http://schemas.openxmlformats.org/drawingml/2006/table">
            <a:tbl>
              <a:tblPr firstRow="1" bandRow="1"/>
              <a:tblGrid>
                <a:gridCol w="3665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멀티 </a:t>
                      </a:r>
                      <a:r>
                        <a:rPr kumimoji="1" lang="ko-KR" altLang="en-US" sz="18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모달을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이용한 해제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내/외부 및 상태 조회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665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금고 관리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144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√ 송수신 기능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556" name="그림 19555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4281565" y="4231108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557" name="그림 19556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8207845" y="4264040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558" name="그림 19557"/>
          <p:cNvPicPr>
            <a:picLocks noChangeAspect="1"/>
          </p:cNvPicPr>
          <p:nvPr/>
        </p:nvPicPr>
        <p:blipFill rotWithShape="1">
          <a:blip r:embed="rId7">
            <a:lum/>
          </a:blip>
          <a:stretch>
            <a:fillRect/>
          </a:stretch>
        </p:blipFill>
        <p:spPr>
          <a:xfrm>
            <a:off x="6339900" y="-11841"/>
            <a:ext cx="1203090" cy="676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" name="그룹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grpSp>
          <p:nvGrpSpPr>
            <p:cNvPr id="19460" name="Group 1"/>
            <p:cNvGrpSpPr/>
            <p:nvPr/>
          </p:nvGrpSpPr>
          <p:grpSpPr>
            <a:xfrm>
              <a:off x="277279" y="198375"/>
              <a:ext cx="3381224" cy="1057128"/>
              <a:chOff x="277279" y="198375"/>
              <a:chExt cx="3381224" cy="1057128"/>
            </a:xfrm>
          </p:grpSpPr>
          <p:sp>
            <p:nvSpPr>
              <p:cNvPr id="19461" name="TextBox 19460"/>
              <p:cNvSpPr txBox="1"/>
              <p:nvPr/>
            </p:nvSpPr>
            <p:spPr>
              <a:xfrm>
                <a:off x="277279" y="265077"/>
                <a:ext cx="2643672" cy="47705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500" b="1" i="0" baseline="0" dirty="0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04 시스템 구성도</a:t>
                </a:r>
                <a:endParaRPr kumimoji="0" lang="ko-KR" altLang="en-US" sz="2500" b="1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cxnSp>
            <p:nvCxnSpPr>
              <p:cNvPr id="19462" name="직선 연결선 19461"/>
              <p:cNvCxnSpPr/>
              <p:nvPr/>
            </p:nvCxnSpPr>
            <p:spPr>
              <a:xfrm>
                <a:off x="285674" y="198375"/>
                <a:ext cx="3372829" cy="0"/>
              </a:xfrm>
              <a:prstGeom prst="line">
                <a:avLst/>
              </a:prstGeom>
              <a:ln w="19089" cap="flat" cmpd="sng" algn="ctr">
                <a:solidFill>
                  <a:srgbClr val="000000"/>
                </a:solidFill>
                <a:prstDash val="solid"/>
                <a:miter/>
                <a:headEnd w="med" len="med"/>
                <a:tailEnd w="med" len="med"/>
              </a:ln>
            </p:spPr>
          </p:cxnSp>
          <p:cxnSp>
            <p:nvCxnSpPr>
              <p:cNvPr id="19463" name="직선 연결선 19462"/>
              <p:cNvCxnSpPr/>
              <p:nvPr/>
            </p:nvCxnSpPr>
            <p:spPr>
              <a:xfrm>
                <a:off x="285674" y="1255503"/>
                <a:ext cx="3372829" cy="0"/>
              </a:xfrm>
              <a:prstGeom prst="line">
                <a:avLst/>
              </a:prstGeom>
              <a:ln w="19089" cap="flat" cmpd="sng" algn="ctr">
                <a:solidFill>
                  <a:srgbClr val="000000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3" name="TextBox 22"/>
            <p:cNvSpPr txBox="1"/>
            <p:nvPr/>
          </p:nvSpPr>
          <p:spPr>
            <a:xfrm>
              <a:off x="279366" y="792742"/>
              <a:ext cx="1495922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S/W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구성도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7279" y="265077"/>
              <a:ext cx="264367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시스템 구성도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" name="TextBox 22"/>
          <p:cNvSpPr txBox="1"/>
          <p:nvPr/>
        </p:nvSpPr>
        <p:spPr>
          <a:xfrm>
            <a:off x="278116" y="793297"/>
            <a:ext cx="2616422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- Server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4" name="Group 5"/>
          <p:cNvGrpSpPr/>
          <p:nvPr/>
        </p:nvGrpSpPr>
        <p:grpSpPr>
          <a:xfrm>
            <a:off x="6340208" y="806898"/>
            <a:ext cx="1495239" cy="1873310"/>
            <a:chOff x="7488447" y="884664"/>
            <a:chExt cx="1738449" cy="2180681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7488447" y="884664"/>
              <a:ext cx="1738449" cy="16432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7874091" y="2599585"/>
              <a:ext cx="850239" cy="46576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Safe</a:t>
              </a:r>
              <a:endParaRPr kumimoji="0" lang="ko-KR" altLang="en-US" sz="20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0280118" y="2042581"/>
            <a:ext cx="1508747" cy="2593684"/>
            <a:chOff x="8787389" y="1118949"/>
            <a:chExt cx="1508747" cy="259368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858444" y="1842735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8787389" y="3312523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8940217" y="1118949"/>
              <a:ext cx="1203090" cy="676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왼쪽/오른쪽 화살표 33"/>
          <p:cNvSpPr/>
          <p:nvPr/>
        </p:nvSpPr>
        <p:spPr>
          <a:xfrm rot="2127631">
            <a:off x="4445326" y="4473781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 rot="19336236">
            <a:off x="8306365" y="447378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05400" y="2977207"/>
            <a:ext cx="1595481" cy="1745928"/>
            <a:chOff x="6095757" y="815372"/>
            <a:chExt cx="1691377" cy="1745928"/>
          </a:xfrm>
        </p:grpSpPr>
        <p:sp>
          <p:nvSpPr>
            <p:cNvPr id="37" name="TextBox 36"/>
            <p:cNvSpPr txBox="1"/>
            <p:nvPr/>
          </p:nvSpPr>
          <p:spPr>
            <a:xfrm>
              <a:off x="6416176" y="2161190"/>
              <a:ext cx="1050539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Server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 rotWithShape="1">
            <a:blip r:embed="rId5">
              <a:lum/>
            </a:blip>
            <a:stretch>
              <a:fillRect/>
            </a:stretch>
          </p:blipFill>
          <p:spPr>
            <a:xfrm>
              <a:off x="6095757" y="815372"/>
              <a:ext cx="1691377" cy="11824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9" name="왼쪽/오른쪽 화살표 38"/>
          <p:cNvSpPr/>
          <p:nvPr/>
        </p:nvSpPr>
        <p:spPr>
          <a:xfrm rot="2127631">
            <a:off x="8068526" y="1927600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왼쪽/오른쪽 화살표 39"/>
          <p:cNvSpPr/>
          <p:nvPr/>
        </p:nvSpPr>
        <p:spPr>
          <a:xfrm rot="19336236">
            <a:off x="4439499" y="194085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537585"/>
              </p:ext>
            </p:extLst>
          </p:nvPr>
        </p:nvGraphicFramePr>
        <p:xfrm>
          <a:off x="1703239" y="1959767"/>
          <a:ext cx="2745018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8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이벤트 발생 확인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실시간 모니터링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잠금 장치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483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5961"/>
                  </a:ext>
                </a:extLst>
              </a:tr>
            </a:tbl>
          </a:graphicData>
        </a:graphic>
      </p:graphicFrame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244972"/>
              </p:ext>
            </p:extLst>
          </p:nvPr>
        </p:nvGraphicFramePr>
        <p:xfrm>
          <a:off x="1689333" y="4144196"/>
          <a:ext cx="274501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8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어플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생체 데이터 관리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 </a:t>
                      </a:r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모달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데이터 확인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5961"/>
                  </a:ext>
                </a:extLst>
              </a:tr>
            </a:tbl>
          </a:graphicData>
        </a:graphic>
      </p:graphicFrame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486282" y="53975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01595" y="2316748"/>
            <a:ext cx="1203090" cy="6761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" name="그룹 1"/>
          <p:cNvGrpSpPr/>
          <p:nvPr/>
        </p:nvGrpSpPr>
        <p:grpSpPr>
          <a:xfrm>
            <a:off x="6757681" y="4903046"/>
            <a:ext cx="949176" cy="1494301"/>
            <a:chOff x="6757681" y="4903046"/>
            <a:chExt cx="949176" cy="1494301"/>
          </a:xfrm>
        </p:grpSpPr>
        <p:sp>
          <p:nvSpPr>
            <p:cNvPr id="29" name="TextBox 28"/>
            <p:cNvSpPr txBox="1"/>
            <p:nvPr/>
          </p:nvSpPr>
          <p:spPr>
            <a:xfrm>
              <a:off x="6865823" y="5997237"/>
              <a:ext cx="7328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757681" y="4903046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256060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7279" y="265077"/>
              <a:ext cx="264367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시스템 구성도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" name="TextBox 22"/>
          <p:cNvSpPr txBox="1"/>
          <p:nvPr/>
        </p:nvSpPr>
        <p:spPr>
          <a:xfrm>
            <a:off x="285674" y="791186"/>
            <a:ext cx="2252540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S/W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- App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61424" y="2364246"/>
            <a:ext cx="1508747" cy="2593684"/>
            <a:chOff x="8787389" y="1118949"/>
            <a:chExt cx="1508747" cy="259368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8858444" y="1842735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8787389" y="3312523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940217" y="1118949"/>
              <a:ext cx="1203090" cy="676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34" name="왼쪽/오른쪽 화살표 33"/>
          <p:cNvSpPr/>
          <p:nvPr/>
        </p:nvSpPr>
        <p:spPr>
          <a:xfrm rot="19651959">
            <a:off x="8699205" y="4979379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5" name="왼쪽/오른쪽 화살표 34"/>
          <p:cNvSpPr/>
          <p:nvPr/>
        </p:nvSpPr>
        <p:spPr>
          <a:xfrm rot="19336236">
            <a:off x="4688471" y="1337247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9" name="왼쪽/오른쪽 화살표 38"/>
          <p:cNvSpPr/>
          <p:nvPr/>
        </p:nvSpPr>
        <p:spPr>
          <a:xfrm rot="2127631">
            <a:off x="8590579" y="1323996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49757"/>
              </p:ext>
            </p:extLst>
          </p:nvPr>
        </p:nvGraphicFramePr>
        <p:xfrm>
          <a:off x="1731930" y="2367563"/>
          <a:ext cx="2745018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8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상태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이벤트 발생 확인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실시간 모니터링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61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965961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8207"/>
              </p:ext>
            </p:extLst>
          </p:nvPr>
        </p:nvGraphicFramePr>
        <p:xfrm>
          <a:off x="1731929" y="4330984"/>
          <a:ext cx="2745019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5019">
                  <a:extLst>
                    <a:ext uri="{9D8B030D-6E8A-4147-A177-3AD203B41FA5}">
                      <a16:colId xmlns:a16="http://schemas.microsoft.com/office/drawing/2014/main" val="9178032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관리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20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생체 인식 등록 및 관리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44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멀티 </a:t>
                      </a:r>
                      <a:r>
                        <a:rPr lang="ko-KR" altLang="en-US" baseline="0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모달을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이용한 해제</a:t>
                      </a:r>
                      <a:endParaRPr lang="en-US" altLang="ko-KR" baseline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62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375046"/>
                  </a:ext>
                </a:extLst>
              </a:tr>
            </a:tbl>
          </a:graphicData>
        </a:graphic>
      </p:graphicFrame>
      <p:sp>
        <p:nvSpPr>
          <p:cNvPr id="45" name="왼쪽/오른쪽 화살표 44"/>
          <p:cNvSpPr/>
          <p:nvPr/>
        </p:nvSpPr>
        <p:spPr>
          <a:xfrm rot="2127631">
            <a:off x="4657240" y="5180692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0305929" y="2244236"/>
            <a:ext cx="1495239" cy="2549483"/>
            <a:chOff x="10305929" y="2244236"/>
            <a:chExt cx="1495239" cy="2549483"/>
          </a:xfrm>
        </p:grpSpPr>
        <p:grpSp>
          <p:nvGrpSpPr>
            <p:cNvPr id="24" name="Group 5"/>
            <p:cNvGrpSpPr/>
            <p:nvPr/>
          </p:nvGrpSpPr>
          <p:grpSpPr>
            <a:xfrm>
              <a:off x="10305929" y="2920409"/>
              <a:ext cx="1495239" cy="1873310"/>
              <a:chOff x="7488447" y="884664"/>
              <a:chExt cx="1738449" cy="218068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7488447" y="884664"/>
                <a:ext cx="1738449" cy="164327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74091" y="2599585"/>
                <a:ext cx="850239" cy="4657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000" b="1" i="0" baseline="0" dirty="0" err="1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Safe</a:t>
                </a:r>
                <a:endParaRPr kumimoji="0" lang="ko-KR" altLang="en-US" sz="2000" b="1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0452003" y="2244236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4" name="그룹 3"/>
          <p:cNvGrpSpPr/>
          <p:nvPr/>
        </p:nvGrpSpPr>
        <p:grpSpPr>
          <a:xfrm>
            <a:off x="6678357" y="71861"/>
            <a:ext cx="1595481" cy="2416480"/>
            <a:chOff x="6678357" y="71861"/>
            <a:chExt cx="1595481" cy="2416480"/>
          </a:xfrm>
        </p:grpSpPr>
        <p:grpSp>
          <p:nvGrpSpPr>
            <p:cNvPr id="36" name="그룹 35"/>
            <p:cNvGrpSpPr/>
            <p:nvPr/>
          </p:nvGrpSpPr>
          <p:grpSpPr>
            <a:xfrm>
              <a:off x="6678357" y="742413"/>
              <a:ext cx="1595481" cy="1745928"/>
              <a:chOff x="6095757" y="815372"/>
              <a:chExt cx="1691377" cy="1745928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416176" y="2161190"/>
                <a:ext cx="1050539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lang="en-US" altLang="ko-KR" sz="2000" b="1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Server</a:t>
                </a:r>
                <a:endParaRPr lang="en-US" altLang="ko-KR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6095757" y="815372"/>
                <a:ext cx="1691377" cy="118249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874552" y="71861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50" name="그룹 49"/>
          <p:cNvGrpSpPr/>
          <p:nvPr/>
        </p:nvGrpSpPr>
        <p:grpSpPr>
          <a:xfrm>
            <a:off x="7049700" y="5072664"/>
            <a:ext cx="949176" cy="1494301"/>
            <a:chOff x="6757681" y="4903046"/>
            <a:chExt cx="949176" cy="1494301"/>
          </a:xfrm>
        </p:grpSpPr>
        <p:sp>
          <p:nvSpPr>
            <p:cNvPr id="51" name="TextBox 50"/>
            <p:cNvSpPr txBox="1"/>
            <p:nvPr/>
          </p:nvSpPr>
          <p:spPr>
            <a:xfrm>
              <a:off x="6865823" y="5997237"/>
              <a:ext cx="7328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757681" y="4903046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75743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Group 1"/>
          <p:cNvGrpSpPr/>
          <p:nvPr/>
        </p:nvGrpSpPr>
        <p:grpSpPr>
          <a:xfrm>
            <a:off x="277279" y="198375"/>
            <a:ext cx="3381224" cy="1057128"/>
            <a:chOff x="277279" y="198375"/>
            <a:chExt cx="3381224" cy="1057128"/>
          </a:xfrm>
        </p:grpSpPr>
        <p:sp>
          <p:nvSpPr>
            <p:cNvPr id="19461" name="TextBox 19460"/>
            <p:cNvSpPr txBox="1"/>
            <p:nvPr/>
          </p:nvSpPr>
          <p:spPr>
            <a:xfrm>
              <a:off x="277279" y="265077"/>
              <a:ext cx="264367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04 시스템 구성도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9462" name="직선 연결선 194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9463" name="직선 연결선 194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" name="TextBox 22"/>
          <p:cNvSpPr txBox="1"/>
          <p:nvPr/>
        </p:nvSpPr>
        <p:spPr>
          <a:xfrm>
            <a:off x="291813" y="792742"/>
            <a:ext cx="1505541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marR="0" lvl="0" indent="0" algn="ctr" defTabSz="1028836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H/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W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rPr>
              <a:t>구성도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61545"/>
              </p:ext>
            </p:extLst>
          </p:nvPr>
        </p:nvGraphicFramePr>
        <p:xfrm>
          <a:off x="174729" y="4795106"/>
          <a:ext cx="1728648" cy="1844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28648">
                  <a:extLst>
                    <a:ext uri="{9D8B030D-6E8A-4147-A177-3AD203B41FA5}">
                      <a16:colId xmlns:a16="http://schemas.microsoft.com/office/drawing/2014/main" val="438474250"/>
                    </a:ext>
                  </a:extLst>
                </a:gridCol>
              </a:tblGrid>
              <a:tr h="2644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상태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072471"/>
                  </a:ext>
                </a:extLst>
              </a:tr>
              <a:tr h="26443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적외선 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93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진동 센서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710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자이로</a:t>
                      </a:r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센서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88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387997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555770"/>
              </p:ext>
            </p:extLst>
          </p:nvPr>
        </p:nvGraphicFramePr>
        <p:xfrm>
          <a:off x="2169679" y="4795106"/>
          <a:ext cx="1656621" cy="110737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656621">
                  <a:extLst>
                    <a:ext uri="{9D8B030D-6E8A-4147-A177-3AD203B41FA5}">
                      <a16:colId xmlns:a16="http://schemas.microsoft.com/office/drawing/2014/main" val="3049825085"/>
                    </a:ext>
                  </a:extLst>
                </a:gridCol>
              </a:tblGrid>
              <a:tr h="1260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관리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65845"/>
                  </a:ext>
                </a:extLst>
              </a:tr>
              <a:tr h="368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서보 모터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4057952"/>
                  </a:ext>
                </a:extLst>
              </a:tr>
              <a:tr h="37336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93146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572766"/>
              </p:ext>
            </p:extLst>
          </p:nvPr>
        </p:nvGraphicFramePr>
        <p:xfrm>
          <a:off x="202186" y="2085992"/>
          <a:ext cx="1728648" cy="187862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28648">
                  <a:extLst>
                    <a:ext uri="{9D8B030D-6E8A-4147-A177-3AD203B41FA5}">
                      <a16:colId xmlns:a16="http://schemas.microsoft.com/office/drawing/2014/main" val="438474250"/>
                    </a:ext>
                  </a:extLst>
                </a:gridCol>
              </a:tblGrid>
              <a:tr h="34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아두이노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072471"/>
                  </a:ext>
                </a:extLst>
              </a:tr>
              <a:tr h="3483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상태 조회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934224"/>
                  </a:ext>
                </a:extLst>
              </a:tr>
              <a:tr h="3531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금고 관리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710618"/>
                  </a:ext>
                </a:extLst>
              </a:tr>
              <a:tr h="3906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LCD </a:t>
                      </a:r>
                      <a:r>
                        <a:rPr lang="ko-KR" altLang="en-US" baseline="0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상태 표시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288531"/>
                  </a:ext>
                </a:extLst>
              </a:tr>
              <a:tr h="39067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데이터 송수신 </a:t>
                      </a:r>
                      <a:endParaRPr lang="en-US" altLang="ko-KR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291174"/>
                  </a:ext>
                </a:extLst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10014601" y="1620361"/>
            <a:ext cx="1508747" cy="2593684"/>
            <a:chOff x="8787389" y="1118949"/>
            <a:chExt cx="1508747" cy="2593684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8858444" y="1842735"/>
              <a:ext cx="1366636" cy="14856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48" name="TextBox 47"/>
            <p:cNvSpPr txBox="1"/>
            <p:nvPr/>
          </p:nvSpPr>
          <p:spPr>
            <a:xfrm>
              <a:off x="8787389" y="3312523"/>
              <a:ext cx="1508747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Application</a:t>
              </a:r>
              <a:endParaRPr kumimoji="0" lang="ko-KR" altLang="en-US" sz="20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8940217" y="1118949"/>
              <a:ext cx="1203090" cy="67611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sp>
        <p:nvSpPr>
          <p:cNvPr id="17" name="왼쪽/오른쪽 화살표 16"/>
          <p:cNvSpPr/>
          <p:nvPr/>
        </p:nvSpPr>
        <p:spPr>
          <a:xfrm rot="2127631">
            <a:off x="4179809" y="4051561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4" name="왼쪽/오른쪽 화살표 53"/>
          <p:cNvSpPr/>
          <p:nvPr/>
        </p:nvSpPr>
        <p:spPr>
          <a:xfrm rot="19336236">
            <a:off x="8040848" y="405156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3" name="왼쪽/오른쪽 화살표 62"/>
          <p:cNvSpPr/>
          <p:nvPr/>
        </p:nvSpPr>
        <p:spPr>
          <a:xfrm rot="2127631">
            <a:off x="7803009" y="1505380"/>
            <a:ext cx="1704376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4" name="왼쪽/오른쪽 화살표 63"/>
          <p:cNvSpPr/>
          <p:nvPr/>
        </p:nvSpPr>
        <p:spPr>
          <a:xfrm rot="19336236">
            <a:off x="4173982" y="1518630"/>
            <a:ext cx="1681619" cy="582763"/>
          </a:xfrm>
          <a:prstGeom prst="leftRightArrow">
            <a:avLst>
              <a:gd name="adj1" fmla="val 27971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300654" y="1468043"/>
            <a:ext cx="1495239" cy="2603883"/>
            <a:chOff x="2300654" y="1468043"/>
            <a:chExt cx="1495239" cy="2603883"/>
          </a:xfrm>
        </p:grpSpPr>
        <p:grpSp>
          <p:nvGrpSpPr>
            <p:cNvPr id="24" name="Group 5"/>
            <p:cNvGrpSpPr/>
            <p:nvPr/>
          </p:nvGrpSpPr>
          <p:grpSpPr>
            <a:xfrm>
              <a:off x="2300654" y="2198616"/>
              <a:ext cx="1495239" cy="1873310"/>
              <a:chOff x="7488447" y="884664"/>
              <a:chExt cx="1738449" cy="2180681"/>
            </a:xfrm>
          </p:grpSpPr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7488447" y="884664"/>
                <a:ext cx="1738449" cy="164327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7874091" y="2599585"/>
                <a:ext cx="850239" cy="46576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2000" b="1" i="0" baseline="0" dirty="0" err="1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Safe</a:t>
                </a:r>
                <a:endParaRPr kumimoji="0" lang="ko-KR" altLang="en-US" sz="2000" b="1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2437464" y="1468043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30" name="그룹 29"/>
          <p:cNvGrpSpPr/>
          <p:nvPr/>
        </p:nvGrpSpPr>
        <p:grpSpPr>
          <a:xfrm>
            <a:off x="6024908" y="129689"/>
            <a:ext cx="1595481" cy="2442774"/>
            <a:chOff x="6024908" y="129689"/>
            <a:chExt cx="1595481" cy="2442774"/>
          </a:xfrm>
        </p:grpSpPr>
        <p:grpSp>
          <p:nvGrpSpPr>
            <p:cNvPr id="28" name="그룹 27"/>
            <p:cNvGrpSpPr/>
            <p:nvPr/>
          </p:nvGrpSpPr>
          <p:grpSpPr>
            <a:xfrm>
              <a:off x="6024908" y="826535"/>
              <a:ext cx="1595481" cy="1745928"/>
              <a:chOff x="6095757" y="815372"/>
              <a:chExt cx="1691377" cy="1745928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6416176" y="2161190"/>
                <a:ext cx="1050539" cy="4001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lang="en-US" altLang="ko-KR" sz="2000" b="1" dirty="0">
                    <a:solidFill>
                      <a:srgbClr val="000000">
                        <a:alpha val="100000"/>
                      </a:srgbClr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Server</a:t>
                </a:r>
              </a:p>
            </p:txBody>
          </p:sp>
          <p:pic>
            <p:nvPicPr>
              <p:cNvPr id="61" name="그림 60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6095757" y="815372"/>
                <a:ext cx="1691377" cy="118249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</p:grpSp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6221103" y="129689"/>
              <a:ext cx="1203090" cy="67617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69" name="그룹 68"/>
          <p:cNvGrpSpPr/>
          <p:nvPr/>
        </p:nvGrpSpPr>
        <p:grpSpPr>
          <a:xfrm>
            <a:off x="6492165" y="4779301"/>
            <a:ext cx="949176" cy="1494301"/>
            <a:chOff x="6757681" y="4903046"/>
            <a:chExt cx="949176" cy="1494301"/>
          </a:xfrm>
        </p:grpSpPr>
        <p:sp>
          <p:nvSpPr>
            <p:cNvPr id="70" name="TextBox 69"/>
            <p:cNvSpPr txBox="1"/>
            <p:nvPr/>
          </p:nvSpPr>
          <p:spPr>
            <a:xfrm>
              <a:off x="6865823" y="5997237"/>
              <a:ext cx="7328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0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User</a:t>
              </a:r>
            </a:p>
          </p:txBody>
        </p:sp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6757681" y="4903046"/>
              <a:ext cx="949176" cy="9507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109876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2973570" y="2377658"/>
            <a:ext cx="5983909" cy="2050665"/>
            <a:chOff x="2973570" y="2377658"/>
            <a:chExt cx="5983909" cy="2050665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marR="0" lvl="0" indent="0" algn="ctr" defTabSz="1028836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100000"/>
                      </a:srgbClr>
                    </a:solidFill>
                    <a:effectLst/>
                    <a:uLnTx/>
                    <a:uFillTx/>
                    <a:latin typeface="HY헤드라인M"/>
                    <a:ea typeface="HY헤드라인M"/>
                    <a:cs typeface="+mn-cs"/>
                  </a:rPr>
                  <a:t>0</a:t>
                </a: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5</a:t>
                </a:r>
                <a:endParaRPr kumimoji="1" lang="ko-KR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2973570" y="3643493"/>
              <a:ext cx="5983909" cy="7848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시스템 모듈 상세 설계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081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Box 5123"/>
          <p:cNvSpPr txBox="1"/>
          <p:nvPr/>
        </p:nvSpPr>
        <p:spPr>
          <a:xfrm>
            <a:off x="0" y="0"/>
            <a:ext cx="3237918" cy="6855173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125" name="Group 1"/>
          <p:cNvGrpSpPr/>
          <p:nvPr/>
        </p:nvGrpSpPr>
        <p:grpSpPr>
          <a:xfrm>
            <a:off x="479360" y="2915684"/>
            <a:ext cx="2279196" cy="785687"/>
            <a:chOff x="479360" y="2915684"/>
            <a:chExt cx="2279196" cy="785687"/>
          </a:xfrm>
        </p:grpSpPr>
        <p:sp>
          <p:nvSpPr>
            <p:cNvPr id="5126" name="TextBox 5125"/>
            <p:cNvSpPr txBox="1"/>
            <p:nvPr/>
          </p:nvSpPr>
          <p:spPr>
            <a:xfrm>
              <a:off x="949176" y="2915684"/>
              <a:ext cx="1339564" cy="7856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목차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5127" name="직선 연결선 5126"/>
            <p:cNvCxnSpPr/>
            <p:nvPr/>
          </p:nvCxnSpPr>
          <p:spPr>
            <a:xfrm>
              <a:off x="479360" y="3699808"/>
              <a:ext cx="2279196" cy="0"/>
            </a:xfrm>
            <a:prstGeom prst="line">
              <a:avLst/>
            </a:prstGeom>
            <a:ln w="19089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  <p:grpSp>
        <p:nvGrpSpPr>
          <p:cNvPr id="5128" name="Group 2"/>
          <p:cNvGrpSpPr/>
          <p:nvPr/>
        </p:nvGrpSpPr>
        <p:grpSpPr>
          <a:xfrm>
            <a:off x="3932544" y="1307396"/>
            <a:ext cx="2431635" cy="707877"/>
            <a:chOff x="4094996" y="1639583"/>
            <a:chExt cx="2431635" cy="707877"/>
          </a:xfrm>
        </p:grpSpPr>
        <p:sp>
          <p:nvSpPr>
            <p:cNvPr id="5129" name="TextBox 5128"/>
            <p:cNvSpPr txBox="1"/>
            <p:nvPr/>
          </p:nvSpPr>
          <p:spPr>
            <a:xfrm>
              <a:off x="4094996" y="1639583"/>
              <a:ext cx="506320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30" name="TextBox 5129"/>
            <p:cNvSpPr txBox="1"/>
            <p:nvPr/>
          </p:nvSpPr>
          <p:spPr>
            <a:xfrm>
              <a:off x="4880684" y="1766568"/>
              <a:ext cx="1645947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종합설계 개요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31" name="Group 3"/>
          <p:cNvGrpSpPr/>
          <p:nvPr/>
        </p:nvGrpSpPr>
        <p:grpSpPr>
          <a:xfrm>
            <a:off x="3932544" y="2238715"/>
            <a:ext cx="2817278" cy="707886"/>
            <a:chOff x="4094996" y="2622083"/>
            <a:chExt cx="2817278" cy="707886"/>
          </a:xfrm>
        </p:grpSpPr>
        <p:sp>
          <p:nvSpPr>
            <p:cNvPr id="5132" name="TextBox 5131"/>
            <p:cNvSpPr txBox="1"/>
            <p:nvPr/>
          </p:nvSpPr>
          <p:spPr>
            <a:xfrm>
              <a:off x="4094996" y="2622083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2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33" name="TextBox 5132"/>
            <p:cNvSpPr txBox="1"/>
            <p:nvPr/>
          </p:nvSpPr>
          <p:spPr>
            <a:xfrm>
              <a:off x="4880684" y="2747450"/>
              <a:ext cx="2031590" cy="507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관련 연구 및 사례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34" name="Group 4"/>
          <p:cNvGrpSpPr/>
          <p:nvPr/>
        </p:nvGrpSpPr>
        <p:grpSpPr>
          <a:xfrm>
            <a:off x="3932544" y="3162286"/>
            <a:ext cx="3201733" cy="707877"/>
            <a:chOff x="4083889" y="3491888"/>
            <a:chExt cx="3201733" cy="707877"/>
          </a:xfrm>
        </p:grpSpPr>
        <p:sp>
          <p:nvSpPr>
            <p:cNvPr id="5135" name="TextBox 5134"/>
            <p:cNvSpPr txBox="1"/>
            <p:nvPr/>
          </p:nvSpPr>
          <p:spPr>
            <a:xfrm>
              <a:off x="4083889" y="3491888"/>
              <a:ext cx="506320" cy="7078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36" name="TextBox 5135"/>
            <p:cNvSpPr txBox="1"/>
            <p:nvPr/>
          </p:nvSpPr>
          <p:spPr>
            <a:xfrm>
              <a:off x="4869576" y="3618817"/>
              <a:ext cx="2416046" cy="4431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수행 시나리오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40" name="Group 5"/>
          <p:cNvGrpSpPr/>
          <p:nvPr/>
        </p:nvGrpSpPr>
        <p:grpSpPr>
          <a:xfrm>
            <a:off x="3932544" y="4093614"/>
            <a:ext cx="2452231" cy="707886"/>
            <a:chOff x="4094996" y="4474332"/>
            <a:chExt cx="2452231" cy="707886"/>
          </a:xfrm>
        </p:grpSpPr>
        <p:sp>
          <p:nvSpPr>
            <p:cNvPr id="5141" name="TextBox 5140"/>
            <p:cNvSpPr txBox="1"/>
            <p:nvPr/>
          </p:nvSpPr>
          <p:spPr>
            <a:xfrm>
              <a:off x="4094996" y="4474332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4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42" name="TextBox 5141"/>
            <p:cNvSpPr txBox="1"/>
            <p:nvPr/>
          </p:nvSpPr>
          <p:spPr>
            <a:xfrm>
              <a:off x="4880684" y="4599754"/>
              <a:ext cx="1666543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구상도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43" name="Group 6"/>
          <p:cNvGrpSpPr/>
          <p:nvPr/>
        </p:nvGrpSpPr>
        <p:grpSpPr>
          <a:xfrm>
            <a:off x="8295921" y="1307396"/>
            <a:ext cx="2817013" cy="707886"/>
            <a:chOff x="8285218" y="1642765"/>
            <a:chExt cx="2817013" cy="707886"/>
          </a:xfrm>
        </p:grpSpPr>
        <p:sp>
          <p:nvSpPr>
            <p:cNvPr id="5144" name="TextBox 5143"/>
            <p:cNvSpPr txBox="1"/>
            <p:nvPr/>
          </p:nvSpPr>
          <p:spPr>
            <a:xfrm>
              <a:off x="8285218" y="1642765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6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45" name="TextBox 5144"/>
            <p:cNvSpPr txBox="1"/>
            <p:nvPr/>
          </p:nvSpPr>
          <p:spPr>
            <a:xfrm>
              <a:off x="9070906" y="1776113"/>
              <a:ext cx="2031325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개발 환경 및 방법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46" name="Group 7"/>
          <p:cNvGrpSpPr/>
          <p:nvPr/>
        </p:nvGrpSpPr>
        <p:grpSpPr>
          <a:xfrm>
            <a:off x="8299884" y="2242917"/>
            <a:ext cx="2509237" cy="707933"/>
            <a:chOff x="8285218" y="2620465"/>
            <a:chExt cx="2509237" cy="707933"/>
          </a:xfrm>
        </p:grpSpPr>
        <p:sp>
          <p:nvSpPr>
            <p:cNvPr id="5147" name="TextBox 5146"/>
            <p:cNvSpPr txBox="1"/>
            <p:nvPr/>
          </p:nvSpPr>
          <p:spPr>
            <a:xfrm>
              <a:off x="8285218" y="2620465"/>
              <a:ext cx="504757" cy="70793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48" name="TextBox 5147"/>
            <p:cNvSpPr txBox="1"/>
            <p:nvPr/>
          </p:nvSpPr>
          <p:spPr>
            <a:xfrm>
              <a:off x="9070906" y="2747450"/>
              <a:ext cx="1723549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데모 환경 설계</a:t>
              </a:r>
            </a:p>
          </p:txBody>
        </p:sp>
      </p:grpSp>
      <p:grpSp>
        <p:nvGrpSpPr>
          <p:cNvPr id="5149" name="Group 8"/>
          <p:cNvGrpSpPr/>
          <p:nvPr/>
        </p:nvGrpSpPr>
        <p:grpSpPr>
          <a:xfrm>
            <a:off x="8299884" y="4113808"/>
            <a:ext cx="2969715" cy="707886"/>
            <a:chOff x="8285218" y="3491888"/>
            <a:chExt cx="2969716" cy="707886"/>
          </a:xfrm>
        </p:grpSpPr>
        <p:sp>
          <p:nvSpPr>
            <p:cNvPr id="5150" name="TextBox 5149"/>
            <p:cNvSpPr txBox="1"/>
            <p:nvPr/>
          </p:nvSpPr>
          <p:spPr>
            <a:xfrm>
              <a:off x="8285218" y="3491888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9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51" name="TextBox 5150"/>
            <p:cNvSpPr txBox="1"/>
            <p:nvPr/>
          </p:nvSpPr>
          <p:spPr>
            <a:xfrm>
              <a:off x="9070906" y="3618817"/>
              <a:ext cx="2184028" cy="5079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종합설계 수행 일정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5152" name="Group 9"/>
          <p:cNvGrpSpPr/>
          <p:nvPr/>
        </p:nvGrpSpPr>
        <p:grpSpPr>
          <a:xfrm>
            <a:off x="8297219" y="5045326"/>
            <a:ext cx="2815715" cy="707886"/>
            <a:chOff x="8285218" y="4474332"/>
            <a:chExt cx="2815715" cy="707886"/>
          </a:xfrm>
        </p:grpSpPr>
        <p:sp>
          <p:nvSpPr>
            <p:cNvPr id="5156" name="TextBox 5155"/>
            <p:cNvSpPr txBox="1"/>
            <p:nvPr/>
          </p:nvSpPr>
          <p:spPr>
            <a:xfrm>
              <a:off x="8285218" y="4474332"/>
              <a:ext cx="784189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10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5157" name="TextBox 5156"/>
            <p:cNvSpPr txBox="1"/>
            <p:nvPr/>
          </p:nvSpPr>
          <p:spPr>
            <a:xfrm>
              <a:off x="9070906" y="4602936"/>
              <a:ext cx="2030027" cy="50788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참고 자료 및 문헌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0" name="Group 6"/>
          <p:cNvGrpSpPr/>
          <p:nvPr/>
        </p:nvGrpSpPr>
        <p:grpSpPr>
          <a:xfrm>
            <a:off x="3932809" y="5012006"/>
            <a:ext cx="3278678" cy="707886"/>
            <a:chOff x="8285218" y="1642765"/>
            <a:chExt cx="3278678" cy="707886"/>
          </a:xfrm>
        </p:grpSpPr>
        <p:sp>
          <p:nvSpPr>
            <p:cNvPr id="31" name="TextBox 30"/>
            <p:cNvSpPr txBox="1"/>
            <p:nvPr/>
          </p:nvSpPr>
          <p:spPr>
            <a:xfrm>
              <a:off x="8285218" y="1642765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000" b="0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endParaRPr kumimoji="1" lang="ko-KR" altLang="en-US" sz="4000" b="0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070906" y="1776113"/>
              <a:ext cx="2492990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시스템 모듈 상세 설계</a:t>
              </a:r>
              <a:endParaRPr kumimoji="1" lang="ko-KR" altLang="en-US" sz="18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33" name="Group 8"/>
          <p:cNvGrpSpPr/>
          <p:nvPr/>
        </p:nvGrpSpPr>
        <p:grpSpPr>
          <a:xfrm>
            <a:off x="8295921" y="3178386"/>
            <a:ext cx="1970628" cy="707886"/>
            <a:chOff x="8285218" y="3491888"/>
            <a:chExt cx="1970628" cy="707886"/>
          </a:xfrm>
        </p:grpSpPr>
        <p:sp>
          <p:nvSpPr>
            <p:cNvPr id="34" name="TextBox 33"/>
            <p:cNvSpPr txBox="1"/>
            <p:nvPr/>
          </p:nvSpPr>
          <p:spPr>
            <a:xfrm>
              <a:off x="8285218" y="3491888"/>
              <a:ext cx="484428" cy="70788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400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8</a:t>
              </a:r>
              <a:endParaRPr kumimoji="1" lang="ko-KR" altLang="en-US" sz="4000" b="0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070906" y="3618817"/>
              <a:ext cx="1184940" cy="5078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1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업무 분담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9878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6273682" y="213983"/>
            <a:ext cx="1080405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인증 시작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7" idx="2"/>
            <a:endCxn id="16" idx="0"/>
          </p:cNvCxnSpPr>
          <p:nvPr/>
        </p:nvCxnSpPr>
        <p:spPr>
          <a:xfrm>
            <a:off x="6813885" y="562810"/>
            <a:ext cx="391" cy="288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6" name="다이아몬드 15"/>
          <p:cNvSpPr/>
          <p:nvPr/>
        </p:nvSpPr>
        <p:spPr>
          <a:xfrm>
            <a:off x="4784676" y="851206"/>
            <a:ext cx="4059200" cy="122445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5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5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onRequestPermissionsResult</a:t>
            </a:r>
            <a:endParaRPr lang="en-US" altLang="ko-KR" sz="95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5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950" dirty="0" err="1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ko-KR" altLang="ko-KR" sz="95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requestCode</a:t>
            </a:r>
            <a:r>
              <a:rPr lang="ko-KR" altLang="ko-KR" sz="95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ko-KR" sz="95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permissions</a:t>
            </a:r>
            <a:r>
              <a:rPr lang="ko-KR" altLang="ko-KR" sz="95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95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ko-KR" altLang="ko-KR" sz="95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[] </a:t>
            </a:r>
            <a:r>
              <a:rPr lang="ko-KR" altLang="ko-KR" sz="95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grantResults</a:t>
            </a:r>
            <a:r>
              <a:rPr lang="ko-KR" altLang="ko-KR" sz="95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50" dirty="0" smtClean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5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5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권한 확인</a:t>
            </a:r>
            <a:endParaRPr lang="ko-KR" altLang="ko-KR" sz="95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/>
          <p:cNvCxnSpPr>
            <a:stCxn id="16" idx="2"/>
            <a:endCxn id="35" idx="0"/>
          </p:cNvCxnSpPr>
          <p:nvPr/>
        </p:nvCxnSpPr>
        <p:spPr>
          <a:xfrm flipH="1">
            <a:off x="6813889" y="2075665"/>
            <a:ext cx="387" cy="449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6813884" y="2162819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허용 상태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610647" y="2525252"/>
            <a:ext cx="2406483" cy="38937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onCameraPermissionGranted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권한 허용 유지 상태 확인</a:t>
            </a:r>
            <a:endParaRPr lang="en-US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stCxn id="35" idx="2"/>
            <a:endCxn id="46" idx="0"/>
          </p:cNvCxnSpPr>
          <p:nvPr/>
        </p:nvCxnSpPr>
        <p:spPr>
          <a:xfrm flipH="1">
            <a:off x="6813888" y="2914631"/>
            <a:ext cx="1" cy="258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865952" y="3173093"/>
            <a:ext cx="1895872" cy="3297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Read_cascade_file</a:t>
            </a:r>
            <a:r>
              <a:rPr lang="en-US" altLang="ko-KR" sz="10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다수의 생체 검출 모델 </a:t>
            </a:r>
            <a:r>
              <a:rPr lang="en-US" altLang="ko-KR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load</a:t>
            </a:r>
            <a:endParaRPr lang="ko-KR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412572" y="3761265"/>
            <a:ext cx="2802631" cy="42005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loadCascade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cascadeFileName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검출 모델 </a:t>
            </a:r>
            <a:r>
              <a:rPr lang="en-US" altLang="ko-KR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load</a:t>
            </a:r>
            <a:endParaRPr lang="ko-KR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/>
          <p:cNvCxnSpPr>
            <a:stCxn id="46" idx="2"/>
            <a:endCxn id="49" idx="0"/>
          </p:cNvCxnSpPr>
          <p:nvPr/>
        </p:nvCxnSpPr>
        <p:spPr>
          <a:xfrm>
            <a:off x="6813888" y="3502803"/>
            <a:ext cx="0" cy="258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8" name="직선 화살표 연결선 67"/>
          <p:cNvCxnSpPr>
            <a:stCxn id="49" idx="2"/>
            <a:endCxn id="71" idx="0"/>
          </p:cNvCxnSpPr>
          <p:nvPr/>
        </p:nvCxnSpPr>
        <p:spPr>
          <a:xfrm flipH="1">
            <a:off x="6813886" y="4181318"/>
            <a:ext cx="2" cy="257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4413825" y="4438726"/>
            <a:ext cx="4800121" cy="4731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onCameraFrame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CameraBridgeViewBase.CvCameraViewFrame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inputFrame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실시간 영상 출력</a:t>
            </a:r>
            <a:endParaRPr lang="ko-KR" altLang="ko-KR" sz="1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78" name="직선 화살표 연결선 77"/>
          <p:cNvCxnSpPr>
            <a:stCxn id="71" idx="2"/>
            <a:endCxn id="79" idx="0"/>
          </p:cNvCxnSpPr>
          <p:nvPr/>
        </p:nvCxnSpPr>
        <p:spPr>
          <a:xfrm flipH="1">
            <a:off x="6813885" y="4911857"/>
            <a:ext cx="1" cy="257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3484194" y="5169265"/>
            <a:ext cx="6659382" cy="57621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detect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cascadeClassifier_face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cascadeClassifier_eye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matAddrInput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ko-KR" sz="1000" dirty="0" err="1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long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matAddrResult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실시간 영상에서 얼굴 생체 데이터 검출</a:t>
            </a:r>
            <a:endParaRPr lang="ko-KR" altLang="ko-KR" sz="1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꺾인 연결선 85"/>
          <p:cNvCxnSpPr>
            <a:stCxn id="16" idx="1"/>
            <a:endCxn id="95" idx="0"/>
          </p:cNvCxnSpPr>
          <p:nvPr/>
        </p:nvCxnSpPr>
        <p:spPr>
          <a:xfrm rot="10800000" flipV="1">
            <a:off x="2786600" y="1463436"/>
            <a:ext cx="1998076" cy="73198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3727097" y="1493796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거부 상태</a:t>
            </a:r>
          </a:p>
        </p:txBody>
      </p:sp>
      <p:sp>
        <p:nvSpPr>
          <p:cNvPr id="95" name="다이아몬드 94"/>
          <p:cNvSpPr/>
          <p:nvPr/>
        </p:nvSpPr>
        <p:spPr>
          <a:xfrm>
            <a:off x="1054425" y="2195420"/>
            <a:ext cx="3464350" cy="1049041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0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showDialogForPermission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String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msg</a:t>
            </a:r>
            <a:r>
              <a:rPr lang="ko-KR" altLang="ko-KR" sz="10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 smtClean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카메라 권한 요청</a:t>
            </a:r>
            <a:endParaRPr lang="en-US" altLang="ko-KR" sz="1000" b="1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0" name="직선 화살표 연결선 99"/>
          <p:cNvCxnSpPr>
            <a:stCxn id="95" idx="3"/>
            <a:endCxn id="35" idx="1"/>
          </p:cNvCxnSpPr>
          <p:nvPr/>
        </p:nvCxnSpPr>
        <p:spPr>
          <a:xfrm>
            <a:off x="4518775" y="2719941"/>
            <a:ext cx="1091872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1" name="TextBox 100"/>
          <p:cNvSpPr txBox="1"/>
          <p:nvPr/>
        </p:nvSpPr>
        <p:spPr>
          <a:xfrm>
            <a:off x="4638572" y="2438018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허용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872416" y="4421417"/>
            <a:ext cx="85151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거부</a:t>
            </a:r>
          </a:p>
        </p:txBody>
      </p:sp>
      <p:cxnSp>
        <p:nvCxnSpPr>
          <p:cNvPr id="104" name="직선 화살표 연결선 103"/>
          <p:cNvCxnSpPr>
            <a:stCxn id="95" idx="2"/>
            <a:endCxn id="105" idx="0"/>
          </p:cNvCxnSpPr>
          <p:nvPr/>
        </p:nvCxnSpPr>
        <p:spPr>
          <a:xfrm flipH="1">
            <a:off x="2775774" y="3244461"/>
            <a:ext cx="10826" cy="29829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2199557" y="6227372"/>
            <a:ext cx="1152433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callback()</a:t>
            </a:r>
            <a:endParaRPr lang="en-US" altLang="ko-KR" sz="10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553867" y="6002889"/>
            <a:ext cx="4520036" cy="7977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MeasureDist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 err="1" smtClean="0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JNIEnv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env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jobject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jlong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addrImage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jfloatArray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minDist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1000" dirty="0" err="1" smtClean="0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jintArray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minDistIndex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jfloatArray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faceDist</a:t>
            </a:r>
            <a:r>
              <a:rPr lang="en-US" altLang="ko-KR" sz="1000" dirty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>
                <a:solidFill>
                  <a:srgbClr val="D6925A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jboolean</a:t>
            </a:r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 </a:t>
            </a:r>
            <a:r>
              <a:rPr lang="en-US" altLang="ko-KR" sz="1000" dirty="0" err="1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useEigenfaces</a:t>
            </a:r>
            <a:r>
              <a:rPr lang="en-US" altLang="ko-KR" sz="1000" dirty="0" smtClean="0">
                <a:solidFill>
                  <a:srgbClr val="B6C2C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 smtClean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검출된 데이터를 바탕으로 얼굴 인증 진행</a:t>
            </a:r>
            <a:endParaRPr lang="ko-KR" altLang="ko-KR" sz="1000" b="1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8" name="직선 화살표 연결선 37"/>
          <p:cNvCxnSpPr>
            <a:stCxn id="79" idx="2"/>
            <a:endCxn id="30" idx="0"/>
          </p:cNvCxnSpPr>
          <p:nvPr/>
        </p:nvCxnSpPr>
        <p:spPr>
          <a:xfrm>
            <a:off x="6813885" y="5745481"/>
            <a:ext cx="0" cy="2574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73581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557" y="186197"/>
            <a:ext cx="3979360" cy="1057128"/>
            <a:chOff x="267799" y="198375"/>
            <a:chExt cx="3979360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67799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얼굴 인식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436C1E3-C69D-4769-84CA-475154528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79" y="1338629"/>
            <a:ext cx="7346754" cy="535327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720861"/>
              </p:ext>
            </p:extLst>
          </p:nvPr>
        </p:nvGraphicFramePr>
        <p:xfrm>
          <a:off x="259839" y="1554710"/>
          <a:ext cx="4187470" cy="30558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87546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099924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onRequestPermissonsResult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</a:t>
                      </a:r>
                      <a:r>
                        <a:rPr lang="en-US" altLang="ko-KR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String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android.Manifest.permission.CAMERA</a:t>
                      </a: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android.Manifest.permission.WRITE_EXTERNAL_STORAGE</a:t>
                      </a: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Import</a:t>
                      </a:r>
                      <a:r>
                        <a:rPr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실시 후 </a:t>
                      </a:r>
                      <a:r>
                        <a:rPr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API</a:t>
                      </a:r>
                      <a:r>
                        <a:rPr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호출을 통한 카메라 권한 요청 </a:t>
                      </a:r>
                      <a:endParaRPr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144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1300" y="186197"/>
            <a:ext cx="3979617" cy="1057128"/>
            <a:chOff x="267542" y="198375"/>
            <a:chExt cx="3979617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67542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33FD467-1E39-4CB4-AA04-C4FEDF3B0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835" y="1161287"/>
            <a:ext cx="7346754" cy="5519173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289220"/>
              </p:ext>
            </p:extLst>
          </p:nvPr>
        </p:nvGraphicFramePr>
        <p:xfrm>
          <a:off x="259432" y="1464799"/>
          <a:ext cx="3918854" cy="35130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21080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2897774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loadCascade</a:t>
                      </a:r>
                      <a:endParaRPr lang="ko-KR" altLang="en-US" sz="1800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sz="18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0" indent="-28575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5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Haarcascade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기법으로 학습된 모델을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load</a:t>
                      </a:r>
                    </a:p>
                    <a:p>
                      <a:pPr marL="285750" lvl="0" indent="-28575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5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얼굴 검출 모델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haarcascade_frontalface_alt.xml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눈 검출 모델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: haarcascade_eye_tree_eyeglasses.xml</a:t>
                      </a:r>
                      <a:endParaRPr kumimoji="1" lang="ko-KR" altLang="en-US" sz="1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1845" y="5156060"/>
            <a:ext cx="4653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en-US" altLang="ko-KR" sz="16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Haar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Cascade&gt;</a:t>
            </a:r>
          </a:p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4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머신러닝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기반의 오브젝트 검출 </a:t>
            </a:r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Algorithm</a:t>
            </a:r>
          </a:p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특징을 기반으로 비디오 또는 이미지에서 오브젝트를 검출</a:t>
            </a:r>
            <a:endParaRPr lang="en-US" altLang="ko-KR" sz="1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픽셀을 직접 사용할 때보다 동작속도가 빠름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975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274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27CCA119-F219-4E8E-8F71-82FC4C457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214" y="1205443"/>
            <a:ext cx="6978565" cy="5486761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896152"/>
              </p:ext>
            </p:extLst>
          </p:nvPr>
        </p:nvGraphicFramePr>
        <p:xfrm>
          <a:off x="232744" y="1410656"/>
          <a:ext cx="4564389" cy="403125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25712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538677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String, </a:t>
                      </a:r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실시간 영상에서 얼굴을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Detecting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하는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실시간 영상을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변수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img_input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저장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얼굴 검출 모델을 통해 실시간 영상 내 얼굴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Detecting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검출된 얼굴 데이터를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변수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faceROI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저장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눈 검출 모델을 통해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faceROI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존재하는 눈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Detecting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검출된 눈 데이터들을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Rect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타입 변수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eyes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저장</a:t>
                      </a:r>
                      <a:endParaRPr kumimoji="1" lang="en-US" altLang="ko-KR" sz="13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13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80883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 인식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67417"/>
              </p:ext>
            </p:extLst>
          </p:nvPr>
        </p:nvGraphicFramePr>
        <p:xfrm>
          <a:off x="259432" y="2297246"/>
          <a:ext cx="4321620" cy="28425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75451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146169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SaveImage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String, </a:t>
                      </a:r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Mat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메소드에서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추출한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생체 데이터를 저장하는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메소드로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부터 받아온 </a:t>
                      </a:r>
                      <a:r>
                        <a:rPr kumimoji="1" lang="en-US" altLang="ko-KR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데이터를 저장</a:t>
                      </a:r>
                      <a:endParaRPr kumimoji="1" lang="en-US" altLang="ko-KR" sz="13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프로젝트 기준 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상대경로를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통해 </a:t>
                      </a:r>
                      <a:r>
                        <a:rPr kumimoji="1" lang="en-US" altLang="ko-KR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png</a:t>
                      </a:r>
                      <a:r>
                        <a:rPr kumimoji="1" lang="ko-KR" altLang="en-US" sz="13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확장자로</a:t>
                      </a:r>
                      <a:r>
                        <a:rPr kumimoji="1" lang="ko-KR" altLang="en-US" sz="13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변환하여 저장</a:t>
                      </a:r>
                      <a:endParaRPr kumimoji="1" lang="en-US" altLang="ko-KR" sz="13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06" y="2458121"/>
            <a:ext cx="7274727" cy="296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20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얼굴 인식</a:t>
              </a:r>
            </a:p>
          </p:txBody>
        </p: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895099"/>
              </p:ext>
            </p:extLst>
          </p:nvPr>
        </p:nvGraphicFramePr>
        <p:xfrm>
          <a:off x="259432" y="1540101"/>
          <a:ext cx="4825809" cy="356126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324734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501075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MeasureDisk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Char, String, </a:t>
                      </a:r>
                      <a:r>
                        <a:rPr lang="en-US" altLang="ko-KR" sz="180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sz="18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long, float,</a:t>
                      </a:r>
                      <a:r>
                        <a:rPr lang="en-US" altLang="ko-KR" sz="18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sz="18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</a:t>
                      </a:r>
                      <a:endParaRPr lang="ko-KR" altLang="en-US" sz="180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4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메소드에서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추출한 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생체 데이터를 저장된 생체 데이터와 비교하여 정확도를 계산하는 </a:t>
                      </a:r>
                      <a:r>
                        <a:rPr kumimoji="1" lang="ko-KR" altLang="en-US" sz="14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</a:t>
                      </a:r>
                      <a:endParaRPr kumimoji="1" lang="en-US" altLang="ko-KR" sz="14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4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Detect </a:t>
                      </a:r>
                      <a:r>
                        <a:rPr kumimoji="1" lang="ko-KR" altLang="en-US" sz="1400" baseline="0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메소드로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부터 받아온 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Mat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 데이터와 저장된 생체 데이터를 비교하여 정확도를 산출한다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이후 그 산출된 정확도를 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float</a:t>
                      </a:r>
                      <a:r>
                        <a:rPr kumimoji="1" lang="ko-KR" altLang="en-US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형으로 반환한다</a:t>
                      </a:r>
                      <a:r>
                        <a:rPr kumimoji="1" lang="en-US" altLang="ko-KR" sz="14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.</a:t>
                      </a:r>
                      <a:endParaRPr kumimoji="1" lang="en-US" altLang="ko-KR" sz="1400" b="0" i="0" baseline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18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Float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22" y="1500269"/>
            <a:ext cx="6626484" cy="505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8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6593" y="155874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274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지문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인식</a:t>
              </a: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6445270" y="13382"/>
            <a:ext cx="1152433" cy="24896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인증 시작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7" idx="2"/>
            <a:endCxn id="70" idx="0"/>
          </p:cNvCxnSpPr>
          <p:nvPr/>
        </p:nvCxnSpPr>
        <p:spPr>
          <a:xfrm flipH="1">
            <a:off x="7021486" y="262347"/>
            <a:ext cx="1" cy="1681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6" name="다이아몬드 15"/>
          <p:cNvSpPr/>
          <p:nvPr/>
        </p:nvSpPr>
        <p:spPr>
          <a:xfrm>
            <a:off x="4595725" y="1368508"/>
            <a:ext cx="4851521" cy="91532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if (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ContextCompat.checkSelfPermission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(this,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Manifest.permission.USE_FINGERPRINT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!=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PackageManager.PERMISSION_GRANTED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권한 확인</a:t>
            </a:r>
            <a:endParaRPr lang="ko-KR" altLang="ko-KR" sz="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16" idx="2"/>
            <a:endCxn id="53" idx="0"/>
          </p:cNvCxnSpPr>
          <p:nvPr/>
        </p:nvCxnSpPr>
        <p:spPr>
          <a:xfrm flipH="1">
            <a:off x="7018786" y="2283837"/>
            <a:ext cx="2700" cy="254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29" name="TextBox 28"/>
          <p:cNvSpPr txBox="1"/>
          <p:nvPr/>
        </p:nvSpPr>
        <p:spPr>
          <a:xfrm>
            <a:off x="7110961" y="2335326"/>
            <a:ext cx="82041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ysClr val="windowText" lastClr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허용 상태</a:t>
            </a:r>
          </a:p>
        </p:txBody>
      </p:sp>
      <p:cxnSp>
        <p:nvCxnSpPr>
          <p:cNvPr id="45" name="직선 화살표 연결선 44"/>
          <p:cNvCxnSpPr>
            <a:cxnSpLocks/>
            <a:stCxn id="53" idx="2"/>
            <a:endCxn id="46" idx="0"/>
          </p:cNvCxnSpPr>
          <p:nvPr/>
        </p:nvCxnSpPr>
        <p:spPr>
          <a:xfrm flipH="1">
            <a:off x="7017936" y="3231901"/>
            <a:ext cx="850" cy="22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974174" y="3454558"/>
            <a:ext cx="2087524" cy="32971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generateKey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기기에 저장되어 있는 지문 추출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5547800" y="4028662"/>
            <a:ext cx="2959181" cy="47704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fingerprintHandler.startAutho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cryptoObject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 </a:t>
            </a:r>
            <a:r>
              <a:rPr lang="ko-KR" altLang="en-US" sz="9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핸들러</a:t>
            </a: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호출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1" name="직선 화살표 연결선 50"/>
          <p:cNvCxnSpPr>
            <a:stCxn id="46" idx="2"/>
            <a:endCxn id="49" idx="0"/>
          </p:cNvCxnSpPr>
          <p:nvPr/>
        </p:nvCxnSpPr>
        <p:spPr>
          <a:xfrm>
            <a:off x="7017936" y="3784268"/>
            <a:ext cx="9455" cy="244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68" name="직선 화살표 연결선 67"/>
          <p:cNvCxnSpPr>
            <a:cxnSpLocks/>
            <a:stCxn id="108" idx="2"/>
            <a:endCxn id="82" idx="0"/>
          </p:cNvCxnSpPr>
          <p:nvPr/>
        </p:nvCxnSpPr>
        <p:spPr>
          <a:xfrm flipH="1">
            <a:off x="7017936" y="4906117"/>
            <a:ext cx="9454" cy="1993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5537795" y="6225369"/>
            <a:ext cx="2979190" cy="57579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onAuthenticationSucceeded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AuthenticationResult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result)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 성공 및 </a:t>
            </a:r>
            <a:r>
              <a:rPr lang="ko-KR" altLang="en-US" sz="900" dirty="0" err="1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</a:t>
            </a: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접근 허용</a:t>
            </a:r>
            <a:endParaRPr lang="en-US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꺾인 연결선 85"/>
          <p:cNvCxnSpPr>
            <a:cxnSpLocks/>
            <a:stCxn id="16" idx="1"/>
            <a:endCxn id="95" idx="0"/>
          </p:cNvCxnSpPr>
          <p:nvPr/>
        </p:nvCxnSpPr>
        <p:spPr>
          <a:xfrm rot="10800000" flipV="1">
            <a:off x="3047641" y="1826172"/>
            <a:ext cx="1548084" cy="49577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3404580" y="1902764"/>
            <a:ext cx="8223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거부 상태</a:t>
            </a:r>
          </a:p>
        </p:txBody>
      </p:sp>
      <p:sp>
        <p:nvSpPr>
          <p:cNvPr id="95" name="다이아몬드 94"/>
          <p:cNvSpPr/>
          <p:nvPr/>
        </p:nvSpPr>
        <p:spPr>
          <a:xfrm>
            <a:off x="1282979" y="2321948"/>
            <a:ext cx="3529323" cy="111819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onAuthenticationSucceeded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FingerprintManager.AuthenticationResult</a:t>
            </a: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result)</a:t>
            </a:r>
            <a:endParaRPr lang="en-US" altLang="ko-KR" sz="9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권한 허용 요청</a:t>
            </a:r>
            <a:endParaRPr lang="en-US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0" name="직선 화살표 연결선 99"/>
          <p:cNvCxnSpPr>
            <a:cxnSpLocks/>
            <a:stCxn id="95" idx="3"/>
            <a:endCxn id="53" idx="1"/>
          </p:cNvCxnSpPr>
          <p:nvPr/>
        </p:nvCxnSpPr>
        <p:spPr>
          <a:xfrm>
            <a:off x="4812302" y="2881044"/>
            <a:ext cx="735498" cy="39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1" name="TextBox 100"/>
          <p:cNvSpPr txBox="1"/>
          <p:nvPr/>
        </p:nvSpPr>
        <p:spPr>
          <a:xfrm>
            <a:off x="4729259" y="2646661"/>
            <a:ext cx="7651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허용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072483" y="4749451"/>
            <a:ext cx="7791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요청 거부</a:t>
            </a:r>
          </a:p>
        </p:txBody>
      </p:sp>
      <p:cxnSp>
        <p:nvCxnSpPr>
          <p:cNvPr id="104" name="직선 화살표 연결선 103"/>
          <p:cNvCxnSpPr>
            <a:stCxn id="95" idx="2"/>
            <a:endCxn id="105" idx="0"/>
          </p:cNvCxnSpPr>
          <p:nvPr/>
        </p:nvCxnSpPr>
        <p:spPr>
          <a:xfrm flipH="1">
            <a:off x="3040296" y="3440140"/>
            <a:ext cx="7345" cy="2724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2464079" y="6164438"/>
            <a:ext cx="1152433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callback()</a:t>
            </a:r>
            <a:endParaRPr lang="en-US" altLang="ko-KR" sz="10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5547800" y="2538055"/>
            <a:ext cx="2941971" cy="69384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if (!</a:t>
            </a:r>
            <a:r>
              <a:rPr lang="en-US" altLang="ko-KR" sz="8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fingerprintManager</a:t>
            </a:r>
            <a:endParaRPr lang="en-US" altLang="ko-KR" sz="80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hasEnrolledFingerprints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등록된 지문 확인 </a:t>
            </a:r>
            <a:endParaRPr lang="en-US" altLang="ko-KR" sz="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3" name="직선 화살표 연결선 42"/>
          <p:cNvCxnSpPr>
            <a:cxnSpLocks/>
            <a:stCxn id="53" idx="3"/>
            <a:endCxn id="44" idx="1"/>
          </p:cNvCxnSpPr>
          <p:nvPr/>
        </p:nvCxnSpPr>
        <p:spPr>
          <a:xfrm>
            <a:off x="8489771" y="2884978"/>
            <a:ext cx="91195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9401729" y="2640475"/>
            <a:ext cx="2160810" cy="48900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“</a:t>
            </a:r>
            <a:r>
              <a:rPr lang="ko-KR" altLang="en-US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기기에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지문을 등록해주세요</a:t>
            </a:r>
            <a:r>
              <a:rPr lang="en-US" altLang="ko-KR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”</a:t>
            </a:r>
          </a:p>
          <a:p>
            <a:pPr algn="ctr"/>
            <a:r>
              <a:rPr lang="ko-KR" altLang="en-US" sz="1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안내 문자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출력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33762" y="2633748"/>
            <a:ext cx="861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미등록 상태</a:t>
            </a:r>
          </a:p>
        </p:txBody>
      </p:sp>
      <p:sp>
        <p:nvSpPr>
          <p:cNvPr id="70" name="다이아몬드 69"/>
          <p:cNvSpPr/>
          <p:nvPr/>
        </p:nvSpPr>
        <p:spPr>
          <a:xfrm>
            <a:off x="5043779" y="430462"/>
            <a:ext cx="3955413" cy="71989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if (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Build.VERSION.SDK_INT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&gt;=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Build.VERSION_CODES.M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기기의 </a:t>
            </a:r>
            <a:r>
              <a:rPr lang="en-US" altLang="ko-KR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SDK </a:t>
            </a: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확인 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0" name="직선 화살표 연결선 59"/>
          <p:cNvCxnSpPr>
            <a:cxnSpLocks/>
            <a:stCxn id="70" idx="2"/>
            <a:endCxn id="16" idx="0"/>
          </p:cNvCxnSpPr>
          <p:nvPr/>
        </p:nvCxnSpPr>
        <p:spPr>
          <a:xfrm>
            <a:off x="7021486" y="1150352"/>
            <a:ext cx="0" cy="218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75" name="TextBox 74"/>
          <p:cNvSpPr txBox="1"/>
          <p:nvPr/>
        </p:nvSpPr>
        <p:spPr>
          <a:xfrm>
            <a:off x="7095835" y="1132650"/>
            <a:ext cx="1031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 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지원 기기</a:t>
            </a:r>
          </a:p>
        </p:txBody>
      </p:sp>
      <p:cxnSp>
        <p:nvCxnSpPr>
          <p:cNvPr id="62" name="꺾인 연결선 61"/>
          <p:cNvCxnSpPr>
            <a:cxnSpLocks/>
            <a:stCxn id="70" idx="1"/>
            <a:endCxn id="105" idx="1"/>
          </p:cNvCxnSpPr>
          <p:nvPr/>
        </p:nvCxnSpPr>
        <p:spPr>
          <a:xfrm rot="10800000" flipV="1">
            <a:off x="2464079" y="790406"/>
            <a:ext cx="2579700" cy="5548445"/>
          </a:xfrm>
          <a:prstGeom prst="bentConnector3">
            <a:avLst>
              <a:gd name="adj1" fmla="val 168475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0" name="TextBox 79"/>
          <p:cNvSpPr txBox="1"/>
          <p:nvPr/>
        </p:nvSpPr>
        <p:spPr>
          <a:xfrm>
            <a:off x="4092920" y="821250"/>
            <a:ext cx="1159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SDK </a:t>
            </a:r>
            <a:r>
              <a:rPr lang="ko-KR" altLang="en-US" sz="1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미지원</a:t>
            </a:r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기기</a:t>
            </a:r>
          </a:p>
        </p:txBody>
      </p:sp>
      <p:sp>
        <p:nvSpPr>
          <p:cNvPr id="82" name="다이아몬드 81"/>
          <p:cNvSpPr/>
          <p:nvPr/>
        </p:nvSpPr>
        <p:spPr>
          <a:xfrm>
            <a:off x="4792072" y="5105422"/>
            <a:ext cx="4451728" cy="846096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8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onAuthenticationError</a:t>
            </a:r>
            <a:endParaRPr lang="en-US" altLang="ko-KR" sz="800" dirty="0" smtClean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8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errorCode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CharSequence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800" dirty="0" err="1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errString</a:t>
            </a:r>
            <a:r>
              <a:rPr lang="en-US" altLang="ko-KR" sz="8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8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등록된 지문 인증 에러 검사 </a:t>
            </a:r>
            <a:endParaRPr lang="en-US" altLang="ko-KR" sz="8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9" name="직선 화살표 연결선 88"/>
          <p:cNvCxnSpPr>
            <a:stCxn id="82" idx="2"/>
            <a:endCxn id="79" idx="0"/>
          </p:cNvCxnSpPr>
          <p:nvPr/>
        </p:nvCxnSpPr>
        <p:spPr>
          <a:xfrm>
            <a:off x="7017936" y="5951518"/>
            <a:ext cx="9454" cy="273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93" name="직선 화살표 연결선 92"/>
          <p:cNvCxnSpPr>
            <a:cxnSpLocks/>
            <a:stCxn id="82" idx="3"/>
            <a:endCxn id="99" idx="1"/>
          </p:cNvCxnSpPr>
          <p:nvPr/>
        </p:nvCxnSpPr>
        <p:spPr>
          <a:xfrm>
            <a:off x="9243800" y="5528470"/>
            <a:ext cx="5815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6" name="TextBox 95"/>
          <p:cNvSpPr txBox="1"/>
          <p:nvPr/>
        </p:nvSpPr>
        <p:spPr>
          <a:xfrm>
            <a:off x="7110961" y="5924771"/>
            <a:ext cx="8321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에러 없음</a:t>
            </a:r>
          </a:p>
        </p:txBody>
      </p:sp>
      <p:sp>
        <p:nvSpPr>
          <p:cNvPr id="99" name="모서리가 둥근 직사각형 98"/>
          <p:cNvSpPr/>
          <p:nvPr/>
        </p:nvSpPr>
        <p:spPr>
          <a:xfrm>
            <a:off x="9825320" y="5152160"/>
            <a:ext cx="2276188" cy="7526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public void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onAuthenticationFailed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()</a:t>
            </a:r>
          </a:p>
          <a:p>
            <a:pPr algn="ctr"/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인증 실패 </a:t>
            </a:r>
            <a:endParaRPr lang="en-US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public void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onAuthenticationHelp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int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helpCode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CharSequence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 err="1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helpString</a:t>
            </a:r>
            <a:r>
              <a:rPr lang="en-US" altLang="ko-KR" sz="900" dirty="0">
                <a:solidFill>
                  <a:srgbClr val="FFC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algn="ctr"/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에러 코드 출력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9069172" y="5218909"/>
            <a:ext cx="756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에러 발생</a:t>
            </a:r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6485581" y="4679286"/>
            <a:ext cx="1083618" cy="226831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</a:t>
            </a:r>
          </a:p>
        </p:txBody>
      </p:sp>
      <p:cxnSp>
        <p:nvCxnSpPr>
          <p:cNvPr id="109" name="직선 화살표 연결선 108"/>
          <p:cNvCxnSpPr>
            <a:cxnSpLocks/>
            <a:stCxn id="49" idx="2"/>
            <a:endCxn id="108" idx="0"/>
          </p:cNvCxnSpPr>
          <p:nvPr/>
        </p:nvCxnSpPr>
        <p:spPr>
          <a:xfrm flipH="1">
            <a:off x="7027390" y="4505710"/>
            <a:ext cx="1" cy="1735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27216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876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28E6869-A340-4C3E-9F01-B3BC94EB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3" y="1211168"/>
            <a:ext cx="5918277" cy="5480234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06457"/>
              </p:ext>
            </p:extLst>
          </p:nvPr>
        </p:nvGraphicFramePr>
        <p:xfrm>
          <a:off x="259432" y="1464350"/>
          <a:ext cx="4661176" cy="30558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8380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652796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FingerprintHandler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Int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String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지문 인식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앱 접근과 지문 인식을 위한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로써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, 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 등록된 지문의 일치 여부에 따라 다른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가 실행</a:t>
                      </a: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등록취소 및  </a:t>
                      </a:r>
                      <a:r>
                        <a:rPr kumimoji="1" lang="en-US" altLang="ko-KR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  <a:r>
                        <a:rPr kumimoji="1" lang="ko-KR" altLang="en-US" sz="15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정의에서 에러 발생 확인</a:t>
                      </a:r>
                      <a:endParaRPr kumimoji="1" lang="en-US" altLang="ko-KR" sz="1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5472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2742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1E23A2DC-FBBD-431B-842C-33BA69757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65" y="1410656"/>
            <a:ext cx="6050268" cy="5296127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9B8CEA2-B5A9-4BFE-8F16-721E8F98A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97699"/>
              </p:ext>
            </p:extLst>
          </p:nvPr>
        </p:nvGraphicFramePr>
        <p:xfrm>
          <a:off x="4436998" y="-103431"/>
          <a:ext cx="5747584" cy="1296486"/>
        </p:xfrm>
        <a:graphic>
          <a:graphicData uri="http://schemas.openxmlformats.org/drawingml/2006/table">
            <a:tbl>
              <a:tblPr firstRow="1" bandRow="1"/>
              <a:tblGrid>
                <a:gridCol w="57475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296486"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6655"/>
              </p:ext>
            </p:extLst>
          </p:nvPr>
        </p:nvGraphicFramePr>
        <p:xfrm>
          <a:off x="259432" y="1454728"/>
          <a:ext cx="5041891" cy="25986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43523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3898368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update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String, Boolean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지문 인식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Method</a:t>
                      </a: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/>
                      </a:pP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지문 인증 후 </a:t>
                      </a: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Event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에 따른 메시지 출력</a:t>
                      </a:r>
                      <a:endParaRPr kumimoji="1" lang="en-US" altLang="ko-KR" sz="15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marL="342900" lvl="0" indent="-342900" algn="l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AutoNum type="arabicPeriod"/>
                        <a:defRPr/>
                      </a:pPr>
                      <a:r>
                        <a:rPr kumimoji="1" lang="en-US" altLang="ko-KR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UI</a:t>
                      </a:r>
                      <a:r>
                        <a:rPr kumimoji="1" lang="ko-KR" altLang="en-US" sz="15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색깔 변화와 소리출력으로 지문 인식 확인</a:t>
                      </a:r>
                      <a:endParaRPr kumimoji="1" lang="en-US" altLang="ko-KR" sz="1500" b="0" i="0" dirty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Boolean, 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610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801151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FDA5B5A-B67E-4C09-AD00-0409AF6E0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808" y="1338629"/>
            <a:ext cx="5177433" cy="5284626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684003"/>
              </p:ext>
            </p:extLst>
          </p:nvPr>
        </p:nvGraphicFramePr>
        <p:xfrm>
          <a:off x="259432" y="1554710"/>
          <a:ext cx="5185944" cy="237254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29613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4056331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29236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cipherInit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Cipher</a:t>
                      </a:r>
                      <a:r>
                        <a:rPr lang="en-US" altLang="ko-KR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Algorithm</a:t>
                      </a:r>
                    </a:p>
                    <a:p>
                      <a:pPr latinLnBrk="1"/>
                      <a:endParaRPr lang="en-US" altLang="ko-KR" sz="16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CBC</a:t>
                      </a:r>
                      <a:r>
                        <a:rPr lang="ko-KR" altLang="en-US" sz="16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블록 암호화 방식</a:t>
                      </a:r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및 </a:t>
                      </a:r>
                      <a:r>
                        <a:rPr lang="en-US" altLang="ko-KR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Padding </a:t>
                      </a:r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으로</a:t>
                      </a:r>
                      <a:endParaRPr lang="en-US" altLang="ko-KR" sz="1600" baseline="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암호화를 진행하며 생성된 </a:t>
                      </a:r>
                      <a:r>
                        <a:rPr lang="en-US" altLang="ko-KR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key</a:t>
                      </a:r>
                      <a:r>
                        <a:rPr lang="ko-KR" altLang="en-US" sz="1600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값을 초기화</a:t>
                      </a:r>
                      <a:endParaRPr lang="en-US" altLang="ko-KR" sz="1600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Boolean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959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8" name="Group 1"/>
          <p:cNvGrpSpPr/>
          <p:nvPr/>
        </p:nvGrpSpPr>
        <p:grpSpPr>
          <a:xfrm>
            <a:off x="3534700" y="2377659"/>
            <a:ext cx="4861650" cy="2155393"/>
            <a:chOff x="3534700" y="2377659"/>
            <a:chExt cx="4861650" cy="2155393"/>
          </a:xfrm>
        </p:grpSpPr>
        <p:grpSp>
          <p:nvGrpSpPr>
            <p:cNvPr id="6149" name="Group 1"/>
            <p:cNvGrpSpPr/>
            <p:nvPr/>
          </p:nvGrpSpPr>
          <p:grpSpPr>
            <a:xfrm>
              <a:off x="3534700" y="2377659"/>
              <a:ext cx="4861650" cy="1077724"/>
              <a:chOff x="3534700" y="2377659"/>
              <a:chExt cx="4861650" cy="1077724"/>
            </a:xfrm>
          </p:grpSpPr>
          <p:sp>
            <p:nvSpPr>
              <p:cNvPr id="6150" name="TextBox 6149"/>
              <p:cNvSpPr txBox="1"/>
              <p:nvPr/>
            </p:nvSpPr>
            <p:spPr>
              <a:xfrm>
                <a:off x="4279138" y="2377659"/>
                <a:ext cx="3372773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01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6151" name="직선 연결선 615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6152" name="TextBox 6151"/>
            <p:cNvSpPr txBox="1"/>
            <p:nvPr/>
          </p:nvSpPr>
          <p:spPr>
            <a:xfrm>
              <a:off x="3974375" y="3747421"/>
              <a:ext cx="3982301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종합설계 개요</a:t>
              </a:r>
              <a:endParaRPr kumimoji="1" lang="ko-KR" altLang="en-US" sz="4500" b="0" i="0" dirty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5637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지문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14001A0-02A9-4946-AB88-D68DE7EF6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06" y="1410656"/>
            <a:ext cx="7202700" cy="5275620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091877"/>
              </p:ext>
            </p:extLst>
          </p:nvPr>
        </p:nvGraphicFramePr>
        <p:xfrm>
          <a:off x="259432" y="1626737"/>
          <a:ext cx="4177566" cy="269013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04290">
                  <a:extLst>
                    <a:ext uri="{9D8B030D-6E8A-4147-A177-3AD203B41FA5}">
                      <a16:colId xmlns:a16="http://schemas.microsoft.com/office/drawing/2014/main" val="3592304623"/>
                    </a:ext>
                  </a:extLst>
                </a:gridCol>
                <a:gridCol w="2973276">
                  <a:extLst>
                    <a:ext uri="{9D8B030D-6E8A-4147-A177-3AD203B41FA5}">
                      <a16:colId xmlns:a16="http://schemas.microsoft.com/office/drawing/2014/main" val="3917292279"/>
                    </a:ext>
                  </a:extLst>
                </a:gridCol>
              </a:tblGrid>
              <a:tr h="45475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generateKey</a:t>
                      </a:r>
                      <a:endParaRPr lang="ko-KR" altLang="en-US" b="0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27549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aseline="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형식</a:t>
                      </a:r>
                      <a:endParaRPr lang="ko-KR" altLang="en-US" dirty="0" smtClean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String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477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암호용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키 저장소인 </a:t>
                      </a:r>
                      <a:r>
                        <a:rPr lang="en-US" altLang="ko-KR" dirty="0" err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KeyStore</a:t>
                      </a: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의 키를 생성하고 저장하는 역할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241319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반환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Void</a:t>
                      </a:r>
                      <a:endParaRPr lang="ko-KR" altLang="en-US" dirty="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346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16593" y="155874"/>
            <a:ext cx="3961485" cy="1057128"/>
            <a:chOff x="285674" y="198375"/>
            <a:chExt cx="3961485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 모듈 상세설계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800266"/>
              <a:ext cx="3889206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APP(Android Studio)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다중 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8182402" y="583351"/>
            <a:ext cx="1842609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 생체 인식 결과값 입력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2" name="직선 화살표 연결선 11"/>
          <p:cNvCxnSpPr>
            <a:stCxn id="7" idx="2"/>
            <a:endCxn id="70" idx="0"/>
          </p:cNvCxnSpPr>
          <p:nvPr/>
        </p:nvCxnSpPr>
        <p:spPr>
          <a:xfrm flipH="1">
            <a:off x="9103705" y="932178"/>
            <a:ext cx="2" cy="4411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6" name="다이아몬드 15"/>
          <p:cNvSpPr/>
          <p:nvPr/>
        </p:nvSpPr>
        <p:spPr>
          <a:xfrm>
            <a:off x="6932649" y="2746144"/>
            <a:ext cx="4342109" cy="793419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Biometric_type</a:t>
            </a:r>
            <a:r>
              <a:rPr lang="ko-KR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sult_face</a:t>
            </a:r>
            <a:r>
              <a:rPr lang="en-US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float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sult_finger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검출된 생체 데이터 개수 확인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28" name="직선 화살표 연결선 27"/>
          <p:cNvCxnSpPr>
            <a:cxnSpLocks/>
            <a:stCxn id="16" idx="2"/>
            <a:endCxn id="53" idx="0"/>
          </p:cNvCxnSpPr>
          <p:nvPr/>
        </p:nvCxnSpPr>
        <p:spPr>
          <a:xfrm>
            <a:off x="9103704" y="3539563"/>
            <a:ext cx="1" cy="624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209446" y="3721600"/>
            <a:ext cx="909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모두 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5" name="직선 화살표 연결선 44"/>
          <p:cNvCxnSpPr>
            <a:cxnSpLocks/>
            <a:stCxn id="53" idx="2"/>
            <a:endCxn id="79" idx="0"/>
          </p:cNvCxnSpPr>
          <p:nvPr/>
        </p:nvCxnSpPr>
        <p:spPr>
          <a:xfrm>
            <a:off x="9103705" y="5096966"/>
            <a:ext cx="0" cy="100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8382877" y="6100946"/>
            <a:ext cx="1441656" cy="3259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finish()</a:t>
            </a:r>
            <a:endParaRPr lang="en-US" altLang="ko-KR" sz="1000" dirty="0" smtClean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err="1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어플</a:t>
            </a:r>
            <a:r>
              <a:rPr lang="ko-KR" altLang="en-US" sz="10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접근 허용</a:t>
            </a:r>
            <a:endParaRPr lang="en-US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86" name="꺾인 연결선 85"/>
          <p:cNvCxnSpPr>
            <a:cxnSpLocks/>
            <a:stCxn id="16" idx="1"/>
            <a:endCxn id="95" idx="0"/>
          </p:cNvCxnSpPr>
          <p:nvPr/>
        </p:nvCxnSpPr>
        <p:spPr>
          <a:xfrm rot="10800000" flipV="1">
            <a:off x="4075379" y="3142853"/>
            <a:ext cx="2857270" cy="3754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94" name="TextBox 93"/>
          <p:cNvSpPr txBox="1"/>
          <p:nvPr/>
        </p:nvSpPr>
        <p:spPr>
          <a:xfrm>
            <a:off x="5350444" y="2812530"/>
            <a:ext cx="939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 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5" name="다이아몬드 94"/>
          <p:cNvSpPr/>
          <p:nvPr/>
        </p:nvSpPr>
        <p:spPr>
          <a:xfrm>
            <a:off x="1979270" y="3518321"/>
            <a:ext cx="4192218" cy="978803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Multi-model_recognition_type1</a:t>
            </a:r>
            <a:r>
              <a:rPr lang="ko-KR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10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10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10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sult_biom</a:t>
            </a:r>
            <a:r>
              <a:rPr lang="ko-KR" altLang="ko-KR" sz="10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10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하나의 생체데이터로 인증 확인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212691" y="5041229"/>
            <a:ext cx="886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실패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104" name="직선 화살표 연결선 103"/>
          <p:cNvCxnSpPr>
            <a:stCxn id="95" idx="2"/>
            <a:endCxn id="105" idx="0"/>
          </p:cNvCxnSpPr>
          <p:nvPr/>
        </p:nvCxnSpPr>
        <p:spPr>
          <a:xfrm>
            <a:off x="4075379" y="4497124"/>
            <a:ext cx="0" cy="1682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모서리가 둥근 직사각형 104"/>
          <p:cNvSpPr/>
          <p:nvPr/>
        </p:nvSpPr>
        <p:spPr>
          <a:xfrm>
            <a:off x="3499162" y="6179997"/>
            <a:ext cx="1152433" cy="34882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0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callback()</a:t>
            </a:r>
            <a:endParaRPr lang="en-US" altLang="ko-KR" sz="1000" dirty="0">
              <a:solidFill>
                <a:srgbClr val="FFC66D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종료</a:t>
            </a:r>
            <a:endParaRPr lang="ko-KR" altLang="ko-KR" sz="10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3" name="다이아몬드 52"/>
          <p:cNvSpPr/>
          <p:nvPr/>
        </p:nvSpPr>
        <p:spPr>
          <a:xfrm>
            <a:off x="6794091" y="4163736"/>
            <a:ext cx="4619228" cy="933230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Multi-model_recognition_type2</a:t>
            </a: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sult_face</a:t>
            </a:r>
            <a:r>
              <a:rPr lang="en-US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900" dirty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float </a:t>
            </a:r>
            <a:r>
              <a:rPr lang="ko-KR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sult_finger</a:t>
            </a:r>
            <a:r>
              <a:rPr lang="ko-KR" altLang="ko-KR" sz="900" dirty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두개의 </a:t>
            </a:r>
            <a:r>
              <a:rPr lang="ko-KR" altLang="en-US" sz="900" dirty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생체데이터로 인증 확인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70" name="다이아몬드 69"/>
          <p:cNvSpPr/>
          <p:nvPr/>
        </p:nvSpPr>
        <p:spPr>
          <a:xfrm>
            <a:off x="6569211" y="1373301"/>
            <a:ext cx="5068987" cy="830222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00" dirty="0" err="1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Biometric_availavle</a:t>
            </a:r>
            <a:r>
              <a:rPr lang="ko-KR" altLang="ko-KR" sz="900" dirty="0" smtClean="0">
                <a:solidFill>
                  <a:srgbClr val="FFC66D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en-US" altLang="ko-KR" sz="90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float</a:t>
            </a:r>
            <a:r>
              <a:rPr lang="ko-KR" altLang="ko-KR" sz="90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sult_face</a:t>
            </a:r>
            <a:r>
              <a:rPr lang="en-US" altLang="ko-KR" sz="9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en-US" altLang="ko-KR" sz="900" dirty="0" smtClean="0">
                <a:solidFill>
                  <a:srgbClr val="CC783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float </a:t>
            </a:r>
            <a:r>
              <a:rPr lang="ko-KR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</a:t>
            </a:r>
            <a:r>
              <a:rPr lang="en-US" altLang="ko-KR" sz="900" dirty="0" err="1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sult_finger</a:t>
            </a:r>
            <a:r>
              <a:rPr lang="ko-KR" altLang="ko-KR" sz="900" dirty="0" smtClean="0">
                <a:solidFill>
                  <a:srgbClr val="A9B7C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sz="900" dirty="0">
              <a:solidFill>
                <a:srgbClr val="A9B7C6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00" dirty="0" smtClean="0">
                <a:solidFill>
                  <a:srgbClr val="FFFF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모든 생체 데이터 검출 확인</a:t>
            </a:r>
            <a:endParaRPr lang="ko-KR" altLang="ko-KR" sz="900" dirty="0">
              <a:solidFill>
                <a:srgbClr val="FFFF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0" name="직선 화살표 연결선 59"/>
          <p:cNvCxnSpPr>
            <a:cxnSpLocks/>
            <a:stCxn id="70" idx="2"/>
            <a:endCxn id="16" idx="0"/>
          </p:cNvCxnSpPr>
          <p:nvPr/>
        </p:nvCxnSpPr>
        <p:spPr>
          <a:xfrm flipH="1">
            <a:off x="9103704" y="2203523"/>
            <a:ext cx="1" cy="542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209446" y="2369252"/>
            <a:ext cx="127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하나 이상 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62" name="꺾인 연결선 61"/>
          <p:cNvCxnSpPr>
            <a:cxnSpLocks/>
            <a:stCxn id="70" idx="1"/>
            <a:endCxn id="105" idx="1"/>
          </p:cNvCxnSpPr>
          <p:nvPr/>
        </p:nvCxnSpPr>
        <p:spPr>
          <a:xfrm rot="10800000" flipV="1">
            <a:off x="3499163" y="1788411"/>
            <a:ext cx="3070049" cy="4565999"/>
          </a:xfrm>
          <a:prstGeom prst="bentConnector3">
            <a:avLst>
              <a:gd name="adj1" fmla="val 187052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80" name="TextBox 79"/>
          <p:cNvSpPr txBox="1"/>
          <p:nvPr/>
        </p:nvSpPr>
        <p:spPr>
          <a:xfrm>
            <a:off x="3610517" y="1479758"/>
            <a:ext cx="1118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모두 </a:t>
            </a:r>
            <a:r>
              <a:rPr lang="ko-KR" altLang="en-US" sz="1200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미검출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209446" y="5385183"/>
            <a:ext cx="923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성공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47" name="꺾인 연결선 46"/>
          <p:cNvCxnSpPr>
            <a:cxnSpLocks/>
            <a:stCxn id="53" idx="1"/>
            <a:endCxn id="105" idx="3"/>
          </p:cNvCxnSpPr>
          <p:nvPr/>
        </p:nvCxnSpPr>
        <p:spPr>
          <a:xfrm rot="10800000" flipV="1">
            <a:off x="4651595" y="4630351"/>
            <a:ext cx="2142496" cy="17240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50" name="TextBox 49"/>
          <p:cNvSpPr txBox="1"/>
          <p:nvPr/>
        </p:nvSpPr>
        <p:spPr>
          <a:xfrm>
            <a:off x="5849606" y="4665504"/>
            <a:ext cx="881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실패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224464" y="3672111"/>
            <a:ext cx="9139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 성공</a:t>
            </a:r>
            <a:endParaRPr lang="ko-KR" altLang="en-US" sz="12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4" name="꺾인 연결선 53"/>
          <p:cNvCxnSpPr>
            <a:cxnSpLocks/>
            <a:stCxn id="95" idx="3"/>
            <a:endCxn id="79" idx="1"/>
          </p:cNvCxnSpPr>
          <p:nvPr/>
        </p:nvCxnSpPr>
        <p:spPr>
          <a:xfrm>
            <a:off x="6171488" y="4007723"/>
            <a:ext cx="2211389" cy="22562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63265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7E3EB67-F10B-4ECF-AD66-BF8688B575FE}"/>
              </a:ext>
            </a:extLst>
          </p:cNvPr>
          <p:cNvSpPr txBox="1"/>
          <p:nvPr/>
        </p:nvSpPr>
        <p:spPr>
          <a:xfrm>
            <a:off x="259432" y="785216"/>
            <a:ext cx="1223412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algn="ctr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DB Table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98C031F-2BA5-43E3-B227-6C45E6ED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1344329"/>
            <a:ext cx="5106725" cy="214894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44C20D-C90E-42D0-81DD-0476EB1BD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5293383"/>
            <a:ext cx="4779627" cy="156144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213FAE3-9749-4937-B197-033585D42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54" y="618359"/>
            <a:ext cx="5170163" cy="17128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4003AF16-F941-4A42-8ECD-1BB3D460C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3599436"/>
            <a:ext cx="4779627" cy="1583435"/>
          </a:xfrm>
          <a:prstGeom prst="rect">
            <a:avLst/>
          </a:prstGeom>
        </p:spPr>
      </p:pic>
      <p:cxnSp>
        <p:nvCxnSpPr>
          <p:cNvPr id="20" name="직선 연결선 19"/>
          <p:cNvCxnSpPr>
            <a:cxnSpLocks/>
          </p:cNvCxnSpPr>
          <p:nvPr/>
        </p:nvCxnSpPr>
        <p:spPr>
          <a:xfrm>
            <a:off x="259432" y="186197"/>
            <a:ext cx="3961485" cy="0"/>
          </a:xfrm>
          <a:prstGeom prst="line">
            <a:avLst/>
          </a:prstGeom>
          <a:ln w="19089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1" name="그룹 20"/>
          <p:cNvGrpSpPr/>
          <p:nvPr/>
        </p:nvGrpSpPr>
        <p:grpSpPr>
          <a:xfrm>
            <a:off x="259432" y="186197"/>
            <a:ext cx="3961485" cy="1057128"/>
            <a:chOff x="285674" y="198375"/>
            <a:chExt cx="3961485" cy="1057128"/>
          </a:xfrm>
        </p:grpSpPr>
        <p:sp>
          <p:nvSpPr>
            <p:cNvPr id="22" name="TextBox 21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5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시스템 모듈 상세설계</a:t>
              </a:r>
            </a:p>
          </p:txBody>
        </p:sp>
        <p:cxnSp>
          <p:nvCxnSpPr>
            <p:cNvPr id="23" name="직선 연결선 22"/>
            <p:cNvCxnSpPr>
              <a:cxnSpLocks/>
            </p:cNvCxnSpPr>
            <p:nvPr/>
          </p:nvCxnSpPr>
          <p:spPr>
            <a:xfrm>
              <a:off x="285674" y="198375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4" name="직선 연결선 23"/>
            <p:cNvCxnSpPr>
              <a:cxnSpLocks/>
            </p:cNvCxnSpPr>
            <p:nvPr/>
          </p:nvCxnSpPr>
          <p:spPr>
            <a:xfrm>
              <a:off x="285674" y="1255503"/>
              <a:ext cx="3961485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798C031F-2BA5-43E3-B227-6C45E6ED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1295838"/>
            <a:ext cx="5106725" cy="21489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44C20D-C90E-42D0-81DD-0476EB1BD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5244892"/>
            <a:ext cx="4779627" cy="15614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03AF16-F941-4A42-8ECD-1BB3D460CC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82" y="3550945"/>
            <a:ext cx="4779627" cy="15834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B247074-2DA4-49E8-A809-24063788A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74" y="2433926"/>
            <a:ext cx="4691701" cy="19473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E0FE57-12E0-4879-B362-4730FA98C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74" y="4484042"/>
            <a:ext cx="5106725" cy="221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0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5" name="TextBox 4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kumimoji="0" lang="en-US" altLang="ko-KR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5</a:t>
              </a:r>
              <a:r>
                <a:rPr kumimoji="0" lang="ko-KR" altLang="en-US" sz="2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시스템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모듈 상세설계</a:t>
              </a:r>
              <a:endParaRPr kumimoji="0" lang="ko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85674" y="198375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7" name="직선 연결선 6"/>
            <p:cNvCxnSpPr/>
            <p:nvPr/>
          </p:nvCxnSpPr>
          <p:spPr>
            <a:xfrm>
              <a:off x="285674" y="1255503"/>
              <a:ext cx="3372828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8" name="TextBox 7"/>
            <p:cNvSpPr txBox="1"/>
            <p:nvPr/>
          </p:nvSpPr>
          <p:spPr>
            <a:xfrm>
              <a:off x="285674" y="808832"/>
              <a:ext cx="173637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H/W</a:t>
              </a:r>
              <a:r>
                <a:rPr kumimoji="0" lang="en-US" altLang="ko-KR" sz="2000" b="1" i="0" u="none" strike="noStrike" kern="1200" cap="none" spc="0" normalizeH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- </a:t>
              </a:r>
              <a:r>
                <a:rPr kumimoji="0" lang="ko-KR" altLang="en-US" sz="2000" b="1" i="0" u="none" strike="noStrike" kern="1200" cap="none" spc="0" normalizeH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회로도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6148" name="Picture 4" descr="서보모터 연결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78" y="2262722"/>
            <a:ext cx="4079297" cy="2461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cd 연결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248" y="452247"/>
            <a:ext cx="4373059" cy="222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자이로센서 연결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433" y="3427413"/>
            <a:ext cx="3948687" cy="259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483" y="4867952"/>
            <a:ext cx="129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서보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모터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14564" y="2608499"/>
            <a:ext cx="77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LCD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67420" y="6195491"/>
            <a:ext cx="159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자이로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센서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227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3415697" y="2377658"/>
            <a:ext cx="5099712" cy="2155393"/>
            <a:chOff x="3415697" y="2377658"/>
            <a:chExt cx="5099712" cy="2155393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</a:t>
                </a: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6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3415697" y="3747420"/>
              <a:ext cx="5099712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개발 환경 및 방법</a:t>
              </a:r>
              <a:endParaRPr kumimoji="1" lang="ko-KR" altLang="en-US" sz="4500" b="0" i="0" dirty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8" name="Group 1"/>
          <p:cNvGrpSpPr/>
          <p:nvPr/>
        </p:nvGrpSpPr>
        <p:grpSpPr>
          <a:xfrm>
            <a:off x="281959" y="198375"/>
            <a:ext cx="3376544" cy="1057128"/>
            <a:chOff x="281959" y="198375"/>
            <a:chExt cx="3376544" cy="1057128"/>
          </a:xfrm>
        </p:grpSpPr>
        <p:sp>
          <p:nvSpPr>
            <p:cNvPr id="21509" name="TextBox 21508"/>
            <p:cNvSpPr txBox="1"/>
            <p:nvPr/>
          </p:nvSpPr>
          <p:spPr>
            <a:xfrm>
              <a:off x="281959" y="261895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1510" name="직선 연결선 21509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1511" name="직선 연결선 21510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1512" name="TextBox 21511"/>
          <p:cNvSpPr txBox="1"/>
          <p:nvPr/>
        </p:nvSpPr>
        <p:spPr>
          <a:xfrm>
            <a:off x="285674" y="796795"/>
            <a:ext cx="1966562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- SW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cxnSp>
        <p:nvCxnSpPr>
          <p:cNvPr id="21513" name="직선 연결선 21512"/>
          <p:cNvCxnSpPr/>
          <p:nvPr/>
        </p:nvCxnSpPr>
        <p:spPr>
          <a:xfrm>
            <a:off x="404582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1514" name="Group 2"/>
          <p:cNvGrpSpPr/>
          <p:nvPr/>
        </p:nvGrpSpPr>
        <p:grpSpPr>
          <a:xfrm>
            <a:off x="374591" y="1577682"/>
            <a:ext cx="3283912" cy="4848924"/>
            <a:chOff x="374591" y="1577682"/>
            <a:chExt cx="3283912" cy="4848924"/>
          </a:xfrm>
        </p:grpSpPr>
        <p:sp>
          <p:nvSpPr>
            <p:cNvPr id="21515" name="TextBox 21514"/>
            <p:cNvSpPr txBox="1"/>
            <p:nvPr/>
          </p:nvSpPr>
          <p:spPr>
            <a:xfrm>
              <a:off x="374591" y="1577682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1516" name="TextBox 21515"/>
            <p:cNvSpPr txBox="1"/>
            <p:nvPr/>
          </p:nvSpPr>
          <p:spPr>
            <a:xfrm>
              <a:off x="1317405" y="1777676"/>
              <a:ext cx="1526888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Application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1517" name="그림 21516" descr="관련 이미지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rcRect l="25670" r="26850"/>
            <a:stretch>
              <a:fillRect/>
            </a:stretch>
          </p:blipFill>
          <p:spPr>
            <a:xfrm>
              <a:off x="677736" y="2553819"/>
              <a:ext cx="2568108" cy="270458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grpSp>
          <p:nvGrpSpPr>
            <p:cNvPr id="21518" name="Group 2"/>
            <p:cNvGrpSpPr/>
            <p:nvPr/>
          </p:nvGrpSpPr>
          <p:grpSpPr>
            <a:xfrm>
              <a:off x="938013" y="5398112"/>
              <a:ext cx="2285615" cy="771398"/>
              <a:chOff x="938013" y="5398112"/>
              <a:chExt cx="2285615" cy="771398"/>
            </a:xfrm>
          </p:grpSpPr>
          <p:sp>
            <p:nvSpPr>
              <p:cNvPr id="21519" name="TextBox 21518"/>
              <p:cNvSpPr txBox="1"/>
              <p:nvPr/>
            </p:nvSpPr>
            <p:spPr>
              <a:xfrm>
                <a:off x="1176131" y="5799663"/>
                <a:ext cx="1809436" cy="3698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개발 언어: JAVA</a:t>
                </a:r>
                <a:endParaRPr kumimoji="1" lang="ko-KR" altLang="en-US" sz="1800" b="0" i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sp>
            <p:nvSpPr>
              <p:cNvPr id="21520" name="TextBox 21519"/>
              <p:cNvSpPr txBox="1"/>
              <p:nvPr/>
            </p:nvSpPr>
            <p:spPr>
              <a:xfrm>
                <a:off x="938013" y="5398112"/>
                <a:ext cx="2285615" cy="3999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00000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| Android Studio |</a:t>
                </a:r>
                <a:endPara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</p:grpSp>
      </p:grpSp>
      <p:grpSp>
        <p:nvGrpSpPr>
          <p:cNvPr id="21524" name="Group 3"/>
          <p:cNvGrpSpPr/>
          <p:nvPr/>
        </p:nvGrpSpPr>
        <p:grpSpPr>
          <a:xfrm>
            <a:off x="4441009" y="1577682"/>
            <a:ext cx="3283968" cy="4848924"/>
            <a:chOff x="4441009" y="1577682"/>
            <a:chExt cx="3283968" cy="4848924"/>
          </a:xfrm>
        </p:grpSpPr>
        <p:sp>
          <p:nvSpPr>
            <p:cNvPr id="21525" name="TextBox 21524"/>
            <p:cNvSpPr txBox="1"/>
            <p:nvPr/>
          </p:nvSpPr>
          <p:spPr>
            <a:xfrm>
              <a:off x="4441009" y="1577682"/>
              <a:ext cx="3283968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grpSp>
          <p:nvGrpSpPr>
            <p:cNvPr id="21526" name="Group 3"/>
            <p:cNvGrpSpPr/>
            <p:nvPr/>
          </p:nvGrpSpPr>
          <p:grpSpPr>
            <a:xfrm>
              <a:off x="5244168" y="5398112"/>
              <a:ext cx="1963325" cy="771398"/>
              <a:chOff x="5244168" y="5398112"/>
              <a:chExt cx="1963325" cy="771398"/>
            </a:xfrm>
          </p:grpSpPr>
          <p:sp>
            <p:nvSpPr>
              <p:cNvPr id="21527" name="TextBox 21526"/>
              <p:cNvSpPr txBox="1"/>
              <p:nvPr/>
            </p:nvSpPr>
            <p:spPr>
              <a:xfrm>
                <a:off x="5244168" y="5799663"/>
                <a:ext cx="1963325" cy="36984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1800" b="0" i="0" baseline="0">
                    <a:solidFill>
                      <a:srgbClr val="80808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개발 언어: C/C++</a:t>
                </a:r>
                <a:endParaRPr kumimoji="1" lang="ko-KR" altLang="en-US" sz="1800" b="0" i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sp>
            <p:nvSpPr>
              <p:cNvPr id="21528" name="TextBox 21527"/>
              <p:cNvSpPr txBox="1"/>
              <p:nvPr/>
            </p:nvSpPr>
            <p:spPr>
              <a:xfrm>
                <a:off x="5460014" y="5398112"/>
                <a:ext cx="1530070" cy="3999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000" b="0" i="0" baseline="0">
                    <a:solidFill>
                      <a:srgbClr val="000000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| 아두이노 |</a:t>
                </a:r>
                <a:endParaRPr kumimoji="1" lang="ko-KR" altLang="en-US" sz="2000" b="0" i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</p:grpSp>
        <p:sp>
          <p:nvSpPr>
            <p:cNvPr id="21529" name="TextBox 21528"/>
            <p:cNvSpPr txBox="1"/>
            <p:nvPr/>
          </p:nvSpPr>
          <p:spPr>
            <a:xfrm>
              <a:off x="5564783" y="1777676"/>
              <a:ext cx="111104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Arduino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1530" name="그림 21529" descr="아두이노에 대한 이미지 검색결과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5167977" y="3196613"/>
              <a:ext cx="1904605" cy="12951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cxnSp>
        <p:nvCxnSpPr>
          <p:cNvPr id="21542" name="직선 연결선 21541"/>
          <p:cNvCxnSpPr/>
          <p:nvPr/>
        </p:nvCxnSpPr>
        <p:spPr>
          <a:xfrm>
            <a:off x="8026503" y="1601516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7" name="Group 4"/>
          <p:cNvGrpSpPr/>
          <p:nvPr/>
        </p:nvGrpSpPr>
        <p:grpSpPr>
          <a:xfrm>
            <a:off x="8534443" y="1574500"/>
            <a:ext cx="3283912" cy="4848924"/>
            <a:chOff x="8534443" y="1574500"/>
            <a:chExt cx="3283912" cy="4848924"/>
          </a:xfrm>
        </p:grpSpPr>
        <p:sp>
          <p:nvSpPr>
            <p:cNvPr id="28" name="TextBox 27"/>
            <p:cNvSpPr txBox="1"/>
            <p:nvPr/>
          </p:nvSpPr>
          <p:spPr>
            <a:xfrm>
              <a:off x="8534443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555011" y="5474303"/>
              <a:ext cx="124277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MySQL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539159" y="1774494"/>
              <a:ext cx="1347490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DataBase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31" name="그림 30" descr="mySQL에 대한 이미지 검색결과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747108" y="3171272"/>
            <a:ext cx="2850656" cy="14729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Group 1"/>
          <p:cNvGrpSpPr/>
          <p:nvPr/>
        </p:nvGrpSpPr>
        <p:grpSpPr>
          <a:xfrm>
            <a:off x="281959" y="198375"/>
            <a:ext cx="3376544" cy="1057128"/>
            <a:chOff x="281959" y="198375"/>
            <a:chExt cx="3376544" cy="1057128"/>
          </a:xfrm>
        </p:grpSpPr>
        <p:sp>
          <p:nvSpPr>
            <p:cNvPr id="22533" name="TextBox 22532"/>
            <p:cNvSpPr txBox="1"/>
            <p:nvPr/>
          </p:nvSpPr>
          <p:spPr>
            <a:xfrm>
              <a:off x="281959" y="268259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2534" name="직선 연결선 2253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2535" name="직선 연결선 2253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2536" name="TextBox 22535"/>
          <p:cNvSpPr txBox="1"/>
          <p:nvPr/>
        </p:nvSpPr>
        <p:spPr>
          <a:xfrm>
            <a:off x="285674" y="796795"/>
            <a:ext cx="1966562" cy="3999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- SW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cxnSp>
        <p:nvCxnSpPr>
          <p:cNvPr id="22537" name="직선 연결선 22536"/>
          <p:cNvCxnSpPr/>
          <p:nvPr/>
        </p:nvCxnSpPr>
        <p:spPr>
          <a:xfrm>
            <a:off x="4042639" y="1598334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grpSp>
        <p:nvGrpSpPr>
          <p:cNvPr id="22538" name="Group 2"/>
          <p:cNvGrpSpPr/>
          <p:nvPr/>
        </p:nvGrpSpPr>
        <p:grpSpPr>
          <a:xfrm>
            <a:off x="371409" y="1574500"/>
            <a:ext cx="3283912" cy="4848924"/>
            <a:chOff x="371409" y="1574500"/>
            <a:chExt cx="3283912" cy="4848924"/>
          </a:xfrm>
        </p:grpSpPr>
        <p:sp>
          <p:nvSpPr>
            <p:cNvPr id="22539" name="TextBox 22538"/>
            <p:cNvSpPr txBox="1"/>
            <p:nvPr/>
          </p:nvSpPr>
          <p:spPr>
            <a:xfrm>
              <a:off x="371409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40" name="TextBox 22539"/>
            <p:cNvSpPr txBox="1"/>
            <p:nvPr/>
          </p:nvSpPr>
          <p:spPr>
            <a:xfrm>
              <a:off x="1258685" y="1774494"/>
              <a:ext cx="1639583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Web Server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541" name="TextBox 22540"/>
            <p:cNvSpPr txBox="1"/>
            <p:nvPr/>
          </p:nvSpPr>
          <p:spPr>
            <a:xfrm>
              <a:off x="1372943" y="5333029"/>
              <a:ext cx="141101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Apache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2542" name="그림 22541" descr="apache에 대한 이미지 검색결과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511065" y="3072866"/>
              <a:ext cx="3004601" cy="157131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22543" name="Group 3"/>
          <p:cNvGrpSpPr/>
          <p:nvPr/>
        </p:nvGrpSpPr>
        <p:grpSpPr>
          <a:xfrm>
            <a:off x="4410868" y="1574500"/>
            <a:ext cx="3283912" cy="4848924"/>
            <a:chOff x="4410868" y="1574500"/>
            <a:chExt cx="3283912" cy="4848924"/>
          </a:xfrm>
        </p:grpSpPr>
        <p:sp>
          <p:nvSpPr>
            <p:cNvPr id="22544" name="TextBox 22543"/>
            <p:cNvSpPr txBox="1"/>
            <p:nvPr/>
          </p:nvSpPr>
          <p:spPr>
            <a:xfrm>
              <a:off x="4410868" y="1574500"/>
              <a:ext cx="3283912" cy="4848924"/>
            </a:xfrm>
            <a:prstGeom prst="rect">
              <a:avLst/>
            </a:prstGeom>
            <a:solidFill>
              <a:srgbClr val="F2F2F2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22548" name="TextBox 22547"/>
            <p:cNvSpPr txBox="1"/>
            <p:nvPr/>
          </p:nvSpPr>
          <p:spPr>
            <a:xfrm>
              <a:off x="5352063" y="5474303"/>
              <a:ext cx="1401522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</a:t>
              </a:r>
              <a:r>
                <a:rPr kumimoji="1" lang="ko-KR" altLang="en-US" sz="2000" b="0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Tomcat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2549" name="TextBox 22548"/>
            <p:cNvSpPr txBox="1"/>
            <p:nvPr/>
          </p:nvSpPr>
          <p:spPr>
            <a:xfrm>
              <a:off x="5010794" y="1774494"/>
              <a:ext cx="215863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Web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</a:t>
              </a:r>
              <a:r>
                <a:rPr kumimoji="1" lang="ko-KR" altLang="en-US" sz="2000" b="0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Application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pic>
          <p:nvPicPr>
            <p:cNvPr id="22550" name="그림 22549" descr="tomcat에 대한 이미지 검색결과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4721939" y="2606176"/>
              <a:ext cx="2736342" cy="273796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cxnSp>
        <p:nvCxnSpPr>
          <p:cNvPr id="22555" name="직선 연결선 22554"/>
          <p:cNvCxnSpPr/>
          <p:nvPr/>
        </p:nvCxnSpPr>
        <p:spPr>
          <a:xfrm>
            <a:off x="8075735" y="1574500"/>
            <a:ext cx="0" cy="4801312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6623C83-D9FB-4DC1-80A8-7AF5AF2B4ACF}"/>
              </a:ext>
            </a:extLst>
          </p:cNvPr>
          <p:cNvSpPr txBox="1"/>
          <p:nvPr/>
        </p:nvSpPr>
        <p:spPr>
          <a:xfrm>
            <a:off x="8399476" y="1574500"/>
            <a:ext cx="3283912" cy="4848924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99573-5F64-498C-9ED6-FAB3EA957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107" y="3092315"/>
            <a:ext cx="2914650" cy="15716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5EF9E8-A846-413A-9CD0-156745806ABF}"/>
              </a:ext>
            </a:extLst>
          </p:cNvPr>
          <p:cNvSpPr txBox="1"/>
          <p:nvPr/>
        </p:nvSpPr>
        <p:spPr>
          <a:xfrm>
            <a:off x="9641290" y="5476342"/>
            <a:ext cx="944490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| </a:t>
            </a:r>
            <a:r>
              <a:rPr kumimoji="1" lang="en-US" altLang="ko-KR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PHP</a:t>
            </a:r>
            <a:r>
              <a:rPr kumimoji="1" lang="ko-KR" altLang="en-US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 |</a:t>
            </a:r>
            <a:endParaRPr kumimoji="1" lang="ko-KR" altLang="en-US" sz="2000" b="0" i="0" dirty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C7CA41-EF29-458B-81FD-F925C4A3ED01}"/>
              </a:ext>
            </a:extLst>
          </p:cNvPr>
          <p:cNvSpPr txBox="1"/>
          <p:nvPr/>
        </p:nvSpPr>
        <p:spPr>
          <a:xfrm>
            <a:off x="9748690" y="1733997"/>
            <a:ext cx="729688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 dirty="0" err="1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We</a:t>
            </a:r>
            <a:r>
              <a:rPr kumimoji="1" lang="en-US" altLang="ko-KR" sz="2000" b="0" i="0" baseline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b</a:t>
            </a:r>
            <a:endParaRPr kumimoji="1" lang="ko-KR" altLang="en-US" sz="2000" b="0" i="0" dirty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6" name="Group 1"/>
          <p:cNvGrpSpPr/>
          <p:nvPr/>
        </p:nvGrpSpPr>
        <p:grpSpPr>
          <a:xfrm>
            <a:off x="222209" y="198375"/>
            <a:ext cx="3436294" cy="1057128"/>
            <a:chOff x="222209" y="198375"/>
            <a:chExt cx="3436294" cy="1057128"/>
          </a:xfrm>
        </p:grpSpPr>
        <p:sp>
          <p:nvSpPr>
            <p:cNvPr id="23557" name="TextBox 23556"/>
            <p:cNvSpPr txBox="1"/>
            <p:nvPr/>
          </p:nvSpPr>
          <p:spPr>
            <a:xfrm>
              <a:off x="222209" y="263458"/>
              <a:ext cx="2020538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3558" name="직선 연결선 23557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3559" name="직선 연결선 23558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3560" name="TextBox 23559"/>
          <p:cNvSpPr txBox="1"/>
          <p:nvPr/>
        </p:nvSpPr>
        <p:spPr>
          <a:xfrm>
            <a:off x="222209" y="809465"/>
            <a:ext cx="3229992" cy="387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– 아두이노(HW)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3561" name="TextBox 23560"/>
          <p:cNvSpPr txBox="1"/>
          <p:nvPr/>
        </p:nvSpPr>
        <p:spPr>
          <a:xfrm>
            <a:off x="377773" y="1872901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562" name="Group 2"/>
          <p:cNvGrpSpPr/>
          <p:nvPr/>
        </p:nvGrpSpPr>
        <p:grpSpPr>
          <a:xfrm>
            <a:off x="850298" y="5148763"/>
            <a:ext cx="2270180" cy="793738"/>
            <a:chOff x="850298" y="5148763"/>
            <a:chExt cx="2270180" cy="793737"/>
          </a:xfrm>
        </p:grpSpPr>
        <p:sp>
          <p:nvSpPr>
            <p:cNvPr id="23563" name="TextBox 23562"/>
            <p:cNvSpPr txBox="1"/>
            <p:nvPr/>
          </p:nvSpPr>
          <p:spPr>
            <a:xfrm>
              <a:off x="890401" y="5574272"/>
              <a:ext cx="2185591" cy="368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아두이노 메인보드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3564" name="TextBox 23563"/>
            <p:cNvSpPr txBox="1"/>
            <p:nvPr/>
          </p:nvSpPr>
          <p:spPr>
            <a:xfrm>
              <a:off x="850298" y="5148763"/>
              <a:ext cx="2270180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UNO </a:t>
              </a:r>
              <a:r>
                <a:rPr kumimoji="1" lang="en-US" altLang="ko-KR" sz="2000" b="0" i="0" baseline="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WiFi</a:t>
              </a:r>
              <a:r>
                <a:rPr kumimoji="1" lang="en-US" altLang="ko-KR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Rev2 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3565" name="TextBox 23564"/>
          <p:cNvSpPr txBox="1"/>
          <p:nvPr/>
        </p:nvSpPr>
        <p:spPr>
          <a:xfrm>
            <a:off x="8921705" y="1937984"/>
            <a:ext cx="12188202" cy="457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23567" name="TextBox 23566"/>
          <p:cNvSpPr txBox="1"/>
          <p:nvPr/>
        </p:nvSpPr>
        <p:spPr>
          <a:xfrm>
            <a:off x="4409249" y="1872901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568" name="Group 3"/>
          <p:cNvGrpSpPr/>
          <p:nvPr/>
        </p:nvGrpSpPr>
        <p:grpSpPr>
          <a:xfrm>
            <a:off x="4533052" y="5160055"/>
            <a:ext cx="2963352" cy="1060194"/>
            <a:chOff x="4533052" y="5160055"/>
            <a:chExt cx="2963352" cy="1060193"/>
          </a:xfrm>
        </p:grpSpPr>
        <p:sp>
          <p:nvSpPr>
            <p:cNvPr id="23572" name="TextBox 23571"/>
            <p:cNvSpPr txBox="1"/>
            <p:nvPr/>
          </p:nvSpPr>
          <p:spPr>
            <a:xfrm>
              <a:off x="4533052" y="5574272"/>
              <a:ext cx="2963352" cy="6459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물리적 잠금/해제를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위한 서브 모터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3573" name="TextBox 23572"/>
            <p:cNvSpPr txBox="1"/>
            <p:nvPr/>
          </p:nvSpPr>
          <p:spPr>
            <a:xfrm>
              <a:off x="4995723" y="5160055"/>
              <a:ext cx="2038009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</a:t>
              </a:r>
              <a:r>
                <a:rPr kumimoji="1" lang="en-US" altLang="ko-KR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BAP- FT90B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3578" name="그림 23577" descr="EMB00004c140a0a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4639441" y="2069713"/>
            <a:ext cx="2761739" cy="27617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23581" name="직선 연결선 23580"/>
          <p:cNvCxnSpPr/>
          <p:nvPr/>
        </p:nvCxnSpPr>
        <p:spPr>
          <a:xfrm>
            <a:off x="404582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cxnSp>
        <p:nvCxnSpPr>
          <p:cNvPr id="23582" name="직선 연결선 23581"/>
          <p:cNvCxnSpPr/>
          <p:nvPr/>
        </p:nvCxnSpPr>
        <p:spPr>
          <a:xfrm>
            <a:off x="7983692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pic>
        <p:nvPicPr>
          <p:cNvPr id="2052" name="Picture 4" descr="https://kr.mouser.com/images/arduino/lrg/ABX00021_DS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65" y="2247605"/>
            <a:ext cx="2891861" cy="223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8442343" y="1858794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9" name="Group 3"/>
          <p:cNvGrpSpPr/>
          <p:nvPr/>
        </p:nvGrpSpPr>
        <p:grpSpPr>
          <a:xfrm>
            <a:off x="8566146" y="5168951"/>
            <a:ext cx="2963352" cy="1037545"/>
            <a:chOff x="4533052" y="5183058"/>
            <a:chExt cx="2963352" cy="1037544"/>
          </a:xfrm>
        </p:grpSpPr>
        <p:sp>
          <p:nvSpPr>
            <p:cNvPr id="30" name="TextBox 29"/>
            <p:cNvSpPr txBox="1"/>
            <p:nvPr/>
          </p:nvSpPr>
          <p:spPr>
            <a:xfrm>
              <a:off x="4533052" y="5574272"/>
              <a:ext cx="2963352" cy="6463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</a:t>
              </a:r>
              <a:r>
                <a:rPr kumimoji="1" lang="en-US" altLang="ko-KR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</a:t>
              </a:r>
              <a:r>
                <a:rPr kumimoji="1" lang="ko-KR" altLang="en-US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상태 출력을 위한 </a:t>
              </a:r>
              <a:r>
                <a:rPr kumimoji="1" lang="en-US" altLang="ko-KR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LCD</a:t>
              </a:r>
              <a:endParaRPr kumimoji="1" lang="ko-KR" altLang="en-US" sz="1800" b="0" i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28731" y="5183058"/>
              <a:ext cx="1571993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</a:t>
              </a:r>
              <a:r>
                <a:rPr kumimoji="1" lang="en-US" altLang="ko-KR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LCD 20*4</a:t>
              </a:r>
              <a:r>
                <a:rPr kumimoji="1" lang="ko-KR" altLang="en-US" sz="2000" b="0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|</a:t>
              </a:r>
              <a:endParaRPr kumimoji="1" lang="ko-KR" altLang="en-US" sz="2000" b="0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054" name="Picture 6" descr="상품이미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50" b="90000" l="6000" r="93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01" t="16868" r="8218" b="30199"/>
          <a:stretch/>
        </p:blipFill>
        <p:spPr bwMode="auto">
          <a:xfrm>
            <a:off x="8463228" y="2533441"/>
            <a:ext cx="3169188" cy="201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0" name="Group 1"/>
          <p:cNvGrpSpPr/>
          <p:nvPr/>
        </p:nvGrpSpPr>
        <p:grpSpPr>
          <a:xfrm>
            <a:off x="281959" y="198375"/>
            <a:ext cx="3376544" cy="1057128"/>
            <a:chOff x="281959" y="198375"/>
            <a:chExt cx="3376544" cy="1057128"/>
          </a:xfrm>
        </p:grpSpPr>
        <p:sp>
          <p:nvSpPr>
            <p:cNvPr id="24581" name="TextBox 24580"/>
            <p:cNvSpPr txBox="1"/>
            <p:nvPr/>
          </p:nvSpPr>
          <p:spPr>
            <a:xfrm>
              <a:off x="281959" y="266640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6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개발 환경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4582" name="직선 연결선 2458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4583" name="직선 연결선 2458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4584" name="TextBox 24583"/>
          <p:cNvSpPr txBox="1"/>
          <p:nvPr/>
        </p:nvSpPr>
        <p:spPr>
          <a:xfrm>
            <a:off x="241243" y="809465"/>
            <a:ext cx="3229992" cy="3873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개발 환경 – 아두이노(HW)</a:t>
            </a:r>
            <a:endParaRPr kumimoji="0" lang="ko-KR" altLang="en-US" sz="2000" b="1" i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sp>
        <p:nvSpPr>
          <p:cNvPr id="24585" name="TextBox 24584"/>
          <p:cNvSpPr txBox="1"/>
          <p:nvPr/>
        </p:nvSpPr>
        <p:spPr>
          <a:xfrm>
            <a:off x="377773" y="1914150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4586" name="Group 2"/>
          <p:cNvGrpSpPr/>
          <p:nvPr/>
        </p:nvGrpSpPr>
        <p:grpSpPr>
          <a:xfrm>
            <a:off x="352009" y="5213970"/>
            <a:ext cx="3262432" cy="1047883"/>
            <a:chOff x="352009" y="5213970"/>
            <a:chExt cx="3262432" cy="1047883"/>
          </a:xfrm>
        </p:grpSpPr>
        <p:sp>
          <p:nvSpPr>
            <p:cNvPr id="24587" name="TextBox 24586"/>
            <p:cNvSpPr txBox="1"/>
            <p:nvPr/>
          </p:nvSpPr>
          <p:spPr>
            <a:xfrm>
              <a:off x="352009" y="5615522"/>
              <a:ext cx="3262432" cy="646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개폐 여부</a:t>
              </a:r>
              <a:r>
                <a:rPr kumimoji="1" lang="ko-KR" altLang="en-US" sz="1800" b="0" i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확인</a:t>
              </a:r>
              <a:r>
                <a:rPr kumimoji="1" lang="ko-KR" altLang="en-US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을 위해</a:t>
              </a:r>
              <a:endParaRPr kumimoji="1" lang="ko-KR" altLang="en-US" sz="1800" b="0" i="0" baseline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적외선 센서 이용</a:t>
              </a:r>
              <a:endParaRPr kumimoji="1" lang="ko-KR" altLang="en-US" sz="1800" b="0" i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588" name="TextBox 24587"/>
            <p:cNvSpPr txBox="1"/>
            <p:nvPr/>
          </p:nvSpPr>
          <p:spPr>
            <a:xfrm>
              <a:off x="1255503" y="5213970"/>
              <a:ext cx="145544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PIR 센서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4601" name="TextBox 24600"/>
          <p:cNvSpPr txBox="1"/>
          <p:nvPr/>
        </p:nvSpPr>
        <p:spPr>
          <a:xfrm>
            <a:off x="0" y="0"/>
            <a:ext cx="12186584" cy="45552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4602" name="그림 24601" descr="EMB00004c140a1b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11090" y="2058605"/>
            <a:ext cx="2772847" cy="27712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24606" name="직선 연결선 24605"/>
          <p:cNvCxnSpPr/>
          <p:nvPr/>
        </p:nvCxnSpPr>
        <p:spPr>
          <a:xfrm>
            <a:off x="4014061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  <p:sp>
        <p:nvSpPr>
          <p:cNvPr id="21" name="TextBox 20"/>
          <p:cNvSpPr txBox="1"/>
          <p:nvPr/>
        </p:nvSpPr>
        <p:spPr>
          <a:xfrm>
            <a:off x="4320826" y="1914150"/>
            <a:ext cx="3210903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2" name="Group 2"/>
          <p:cNvGrpSpPr/>
          <p:nvPr/>
        </p:nvGrpSpPr>
        <p:grpSpPr>
          <a:xfrm>
            <a:off x="4589086" y="5236405"/>
            <a:ext cx="2674440" cy="1085706"/>
            <a:chOff x="1525325" y="5233004"/>
            <a:chExt cx="2674440" cy="1085706"/>
          </a:xfrm>
        </p:grpSpPr>
        <p:sp>
          <p:nvSpPr>
            <p:cNvPr id="23" name="TextBox 22"/>
            <p:cNvSpPr txBox="1"/>
            <p:nvPr/>
          </p:nvSpPr>
          <p:spPr>
            <a:xfrm>
              <a:off x="1525325" y="5671115"/>
              <a:ext cx="2674440" cy="6475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충격을 감지하기 위한 진동센서</a:t>
              </a:r>
              <a:endParaRPr kumimoji="1" lang="ko-KR" altLang="en-US" sz="1800" b="0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93517" y="5233004"/>
              <a:ext cx="1338001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SW420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326456" y="1914150"/>
            <a:ext cx="3210958" cy="3058576"/>
          </a:xfrm>
          <a:prstGeom prst="rect">
            <a:avLst/>
          </a:prstGeom>
          <a:solidFill>
            <a:srgbClr val="F2F2F2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6" name="Group 3"/>
          <p:cNvGrpSpPr/>
          <p:nvPr/>
        </p:nvGrpSpPr>
        <p:grpSpPr>
          <a:xfrm>
            <a:off x="8262209" y="5236405"/>
            <a:ext cx="3339450" cy="1085706"/>
            <a:chOff x="7440866" y="5233004"/>
            <a:chExt cx="3339450" cy="1085706"/>
          </a:xfrm>
        </p:grpSpPr>
        <p:sp>
          <p:nvSpPr>
            <p:cNvPr id="27" name="TextBox 26"/>
            <p:cNvSpPr txBox="1"/>
            <p:nvPr/>
          </p:nvSpPr>
          <p:spPr>
            <a:xfrm>
              <a:off x="7440866" y="5671115"/>
              <a:ext cx="3339450" cy="64759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금고의 </a:t>
              </a:r>
              <a:r>
                <a:rPr kumimoji="1" lang="ko-KR" altLang="en-US" sz="1800" b="0" i="0" baseline="0" dirty="0" err="1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자이로센서를</a:t>
              </a: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이용하여</a:t>
              </a:r>
            </a:p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1800" b="0" i="0" baseline="0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 금고 상태 확인</a:t>
              </a:r>
              <a:endParaRPr kumimoji="1" lang="ko-KR" altLang="en-US" sz="1800" b="0" i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12233" y="5233004"/>
              <a:ext cx="1604642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0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| MPU6050 |</a:t>
              </a:r>
              <a:endParaRPr kumimoji="1" lang="ko-KR" altLang="en-US" sz="2000" b="0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4385910" y="2149305"/>
            <a:ext cx="3082355" cy="269983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" name="그림 29" descr="EMB00004c140a2c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592314" y="2160412"/>
            <a:ext cx="2679241" cy="267762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31" name="직선 연결선 30"/>
          <p:cNvCxnSpPr/>
          <p:nvPr/>
        </p:nvCxnSpPr>
        <p:spPr>
          <a:xfrm>
            <a:off x="7894294" y="1577682"/>
            <a:ext cx="0" cy="4802874"/>
          </a:xfrm>
          <a:prstGeom prst="line">
            <a:avLst/>
          </a:prstGeom>
          <a:ln w="57324" cap="flat" cmpd="sng" algn="ctr">
            <a:solidFill>
              <a:srgbClr val="000000"/>
            </a:solidFill>
            <a:prstDash val="solid"/>
            <a:miter/>
            <a:headEnd w="med" len="med"/>
            <a:tailEnd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Group 1"/>
          <p:cNvGrpSpPr/>
          <p:nvPr/>
        </p:nvGrpSpPr>
        <p:grpSpPr>
          <a:xfrm>
            <a:off x="3415697" y="2377658"/>
            <a:ext cx="5099712" cy="2155393"/>
            <a:chOff x="3415697" y="2377658"/>
            <a:chExt cx="5099712" cy="2155393"/>
          </a:xfrm>
        </p:grpSpPr>
        <p:grpSp>
          <p:nvGrpSpPr>
            <p:cNvPr id="20485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0486" name="TextBox 20485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marR="0" lvl="0" indent="0" algn="ctr" defTabSz="1028836" rtl="0" eaLnBrk="1" fontAlgn="auto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4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100000"/>
                      </a:srgbClr>
                    </a:solidFill>
                    <a:effectLst/>
                    <a:uLnTx/>
                    <a:uFillTx/>
                    <a:latin typeface="HY헤드라인M"/>
                    <a:ea typeface="HY헤드라인M"/>
                    <a:cs typeface="+mn-cs"/>
                  </a:rPr>
                  <a:t>0</a:t>
                </a:r>
                <a:r>
                  <a:rPr kumimoji="1" lang="en-US" altLang="ko-KR" sz="4500" noProof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7</a:t>
                </a:r>
                <a:endParaRPr kumimoji="1" lang="ko-KR" alt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endParaRPr>
              </a:p>
            </p:txBody>
          </p:sp>
          <p:cxnSp>
            <p:nvCxnSpPr>
              <p:cNvPr id="20487" name="직선 연결선 204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0488" name="TextBox 20487"/>
            <p:cNvSpPr txBox="1"/>
            <p:nvPr/>
          </p:nvSpPr>
          <p:spPr>
            <a:xfrm>
              <a:off x="3415697" y="3747420"/>
              <a:ext cx="5099712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marR="0" lvl="0" indent="0" algn="ctr" defTabSz="1028836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450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  <a:endParaRPr kumimoji="1" lang="ko-KR" altLang="en-US" sz="4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34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3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7174" name="TextBox 7173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175" name="직선 연결선 7174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7176" name="TextBox 7175"/>
            <p:cNvSpPr txBox="1"/>
            <p:nvPr/>
          </p:nvSpPr>
          <p:spPr>
            <a:xfrm>
              <a:off x="266640" y="798358"/>
              <a:ext cx="1274537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연구 배경</a:t>
              </a:r>
              <a:endParaRPr kumimoji="0" lang="ko-KR" altLang="en-US" sz="2000" b="1" i="0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7177" name="직선 연결선 7176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2" name="모서리가 둥근 직사각형 1"/>
          <p:cNvSpPr/>
          <p:nvPr/>
        </p:nvSpPr>
        <p:spPr>
          <a:xfrm>
            <a:off x="0" y="1986871"/>
            <a:ext cx="6669835" cy="381743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557866"/>
              </p:ext>
            </p:extLst>
          </p:nvPr>
        </p:nvGraphicFramePr>
        <p:xfrm>
          <a:off x="6694814" y="1842818"/>
          <a:ext cx="5008971" cy="3840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3580">
                  <a:extLst>
                    <a:ext uri="{9D8B030D-6E8A-4147-A177-3AD203B41FA5}">
                      <a16:colId xmlns:a16="http://schemas.microsoft.com/office/drawing/2014/main" val="3477088823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3425999258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1794679103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3334603514"/>
                    </a:ext>
                  </a:extLst>
                </a:gridCol>
                <a:gridCol w="1127851">
                  <a:extLst>
                    <a:ext uri="{9D8B030D-6E8A-4147-A177-3AD203B41FA5}">
                      <a16:colId xmlns:a16="http://schemas.microsoft.com/office/drawing/2014/main" val="2420198817"/>
                    </a:ext>
                  </a:extLst>
                </a:gridCol>
              </a:tblGrid>
              <a:tr h="53675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지속성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수집성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수용성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위조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 latinLnBrk="1"/>
                      <a:r>
                        <a:rPr lang="ko-KR" altLang="en-US" dirty="0"/>
                        <a:t>변조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64848585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지문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2592105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얼굴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0753983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홍채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1194315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서명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5415822"/>
                  </a:ext>
                </a:extLst>
              </a:tr>
              <a:tr h="537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Medium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High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Low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45643794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7540" y="1751793"/>
            <a:ext cx="52579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인식 기술의 인식률 향상에는 여러가지 방법이 존재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인식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 등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인식의 인식률 향상은 효율성이 떨어짐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여러 개의 인식을 통해 최종 인식률을 향상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시키는 방법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구상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인식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+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생체인식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Symbol" panose="05050102010706020507" pitchFamily="18" charset="2"/>
              <a:buChar char="Þ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멀티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인식을 활용하기 위한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‘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’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채택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85674" y="198375"/>
            <a:ext cx="3719162" cy="1057128"/>
            <a:chOff x="285674" y="198375"/>
            <a:chExt cx="3719162" cy="1057128"/>
          </a:xfrm>
        </p:grpSpPr>
        <p:sp>
          <p:nvSpPr>
            <p:cNvPr id="10" name="TextBox 9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데모 환경 설계</a:t>
              </a:r>
            </a:p>
          </p:txBody>
        </p:sp>
        <p:cxnSp>
          <p:nvCxnSpPr>
            <p:cNvPr id="11" name="직선 연결선 10"/>
            <p:cNvCxnSpPr>
              <a:cxnSpLocks/>
            </p:cNvCxnSpPr>
            <p:nvPr/>
          </p:nvCxnSpPr>
          <p:spPr>
            <a:xfrm>
              <a:off x="285674" y="198375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2" name="직선 연결선 11"/>
            <p:cNvCxnSpPr>
              <a:cxnSpLocks/>
            </p:cNvCxnSpPr>
            <p:nvPr/>
          </p:nvCxnSpPr>
          <p:spPr>
            <a:xfrm>
              <a:off x="285674" y="1255503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3" name="TextBox 12"/>
            <p:cNvSpPr txBox="1"/>
            <p:nvPr/>
          </p:nvSpPr>
          <p:spPr>
            <a:xfrm>
              <a:off x="285674" y="808832"/>
              <a:ext cx="1830949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ctr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APP(UI) </a:t>
              </a:r>
              <a:r>
                <a:rPr kumimoji="0" lang="en-US" altLang="ko-KR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– </a:t>
              </a:r>
              <a:r>
                <a:rPr lang="en-US" altLang="ko-KR" sz="2000" b="1" noProof="0" dirty="0" smtClean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intro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CA7738F-FCD3-4676-AEFA-2D101D14202E}"/>
              </a:ext>
            </a:extLst>
          </p:cNvPr>
          <p:cNvSpPr txBox="1"/>
          <p:nvPr/>
        </p:nvSpPr>
        <p:spPr>
          <a:xfrm>
            <a:off x="7534159" y="2202953"/>
            <a:ext cx="453770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Intro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Page 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회원가입을 통해서 사용자 등록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등록된 사용자와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정보의 일치함을 확인하기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위함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(ex.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은행 어플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기기변경 및 타 기기에서의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로그인을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 위한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회원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9" y="1653388"/>
            <a:ext cx="2520000" cy="47188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79" y="1636879"/>
            <a:ext cx="2520000" cy="4735385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2" idx="3"/>
            <a:endCxn id="4" idx="1"/>
          </p:cNvCxnSpPr>
          <p:nvPr/>
        </p:nvCxnSpPr>
        <p:spPr>
          <a:xfrm flipV="1">
            <a:off x="3091299" y="4004572"/>
            <a:ext cx="1561780" cy="8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132488" y="3361586"/>
            <a:ext cx="1479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인증된 </a:t>
            </a:r>
            <a:endParaRPr lang="en-US" altLang="ko-KR" sz="1400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사용자의 접근</a:t>
            </a:r>
            <a:endParaRPr lang="ko-KR" altLang="en-US" sz="1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6867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674" y="198375"/>
            <a:ext cx="3680773" cy="1057128"/>
            <a:chOff x="285674" y="198375"/>
            <a:chExt cx="3680773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680773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680773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92687" y="798762"/>
              <a:ext cx="3631825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algn="just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APP(UI)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 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생체 정보 </a:t>
              </a:r>
              <a:r>
                <a:rPr kumimoji="0" lang="ko-KR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얼굴 </a:t>
              </a:r>
              <a:r>
                <a:rPr lang="ko-KR" altLang="en-US" sz="2000" b="1" dirty="0" smtClean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인식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endParaRPr>
            </a:p>
          </p:txBody>
        </p:sp>
      </p:grp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40A6172-1F96-44D8-B782-3E82BBDD6E62}"/>
              </a:ext>
            </a:extLst>
          </p:cNvPr>
          <p:cNvCxnSpPr>
            <a:cxnSpLocks/>
          </p:cNvCxnSpPr>
          <p:nvPr/>
        </p:nvCxnSpPr>
        <p:spPr>
          <a:xfrm>
            <a:off x="7894294" y="3743242"/>
            <a:ext cx="122445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1EB4B22-BD83-46E6-9641-48F87BB4750D}"/>
              </a:ext>
            </a:extLst>
          </p:cNvPr>
          <p:cNvSpPr txBox="1"/>
          <p:nvPr/>
        </p:nvSpPr>
        <p:spPr>
          <a:xfrm>
            <a:off x="475513" y="2658329"/>
            <a:ext cx="413767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얼굴 인식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 얼굴을 우선적으로 검출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 검출된 얼굴에서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눈을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탐색된 데이터들을 통해서 얼굴인식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생체정보 저장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000" y="1383458"/>
            <a:ext cx="2520000" cy="47195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834" y="1410656"/>
            <a:ext cx="2545833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097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85674" y="198375"/>
            <a:ext cx="3719162" cy="1057128"/>
            <a:chOff x="285674" y="198375"/>
            <a:chExt cx="3719162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719162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pic>
        <p:nvPicPr>
          <p:cNvPr id="7" name="그림 6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51" y="1963917"/>
            <a:ext cx="1764000" cy="324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215" y="1963917"/>
            <a:ext cx="1856363" cy="4301331"/>
          </a:xfrm>
          <a:prstGeom prst="rect">
            <a:avLst/>
          </a:prstGeom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986" y="1963917"/>
            <a:ext cx="1764000" cy="324000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7303852" y="3561936"/>
            <a:ext cx="4649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9608716" y="3561936"/>
            <a:ext cx="61529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71992" y="5375492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전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70937" y="629210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중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16111" y="537549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등록 완료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5674" y="799502"/>
            <a:ext cx="3528530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lvl="0" algn="just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APP(UI)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생체 정보 </a:t>
            </a:r>
            <a:r>
              <a:rPr lang="ko-KR" altLang="en-US" sz="2000" b="1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지문</a:t>
            </a:r>
            <a:r>
              <a:rPr kumimoji="0" lang="ko-KR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8080">
                    <a:alpha val="100000"/>
                  </a:srgbClr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  <a:r>
              <a:rPr lang="ko-KR" altLang="en-US" sz="2000" b="1" dirty="0" smtClean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인식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808080">
                  <a:alpha val="100000"/>
                </a:srgbClr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43" y="1963917"/>
            <a:ext cx="1764000" cy="331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1EB4B22-BD83-46E6-9641-48F87BB4750D}"/>
              </a:ext>
            </a:extLst>
          </p:cNvPr>
          <p:cNvSpPr txBox="1"/>
          <p:nvPr/>
        </p:nvSpPr>
        <p:spPr>
          <a:xfrm>
            <a:off x="95425" y="2591337"/>
            <a:ext cx="3053618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 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 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대상의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지문을 검출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탐색된 데이터들을 통해서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지문 인식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en-US" altLang="ko-KR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. </a:t>
            </a:r>
            <a:r>
              <a:rPr lang="ko-KR" altLang="en-US" sz="1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생체 정보 </a:t>
            </a:r>
            <a:r>
              <a:rPr lang="ko-KR" altLang="en-US" sz="1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저장</a:t>
            </a:r>
            <a:endParaRPr lang="en-US" altLang="ko-KR" sz="16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4999030" y="3560697"/>
            <a:ext cx="46494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98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9432" y="186197"/>
            <a:ext cx="3780202" cy="1057128"/>
            <a:chOff x="285674" y="198375"/>
            <a:chExt cx="3780202" cy="1057128"/>
          </a:xfrm>
        </p:grpSpPr>
        <p:sp>
          <p:nvSpPr>
            <p:cNvPr id="3" name="TextBox 2"/>
            <p:cNvSpPr txBox="1"/>
            <p:nvPr/>
          </p:nvSpPr>
          <p:spPr>
            <a:xfrm>
              <a:off x="288855" y="265077"/>
              <a:ext cx="3677592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7 </a:t>
              </a:r>
              <a:r>
                <a:rPr lang="ko-KR" altLang="en-US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데모 환경 설계</a:t>
              </a:r>
            </a:p>
          </p:txBody>
        </p:sp>
        <p:cxnSp>
          <p:nvCxnSpPr>
            <p:cNvPr id="4" name="직선 연결선 3"/>
            <p:cNvCxnSpPr>
              <a:cxnSpLocks/>
            </p:cNvCxnSpPr>
            <p:nvPr/>
          </p:nvCxnSpPr>
          <p:spPr>
            <a:xfrm>
              <a:off x="285674" y="198375"/>
              <a:ext cx="3745404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5" name="직선 연결선 4"/>
            <p:cNvCxnSpPr>
              <a:cxnSpLocks/>
            </p:cNvCxnSpPr>
            <p:nvPr/>
          </p:nvCxnSpPr>
          <p:spPr>
            <a:xfrm>
              <a:off x="285674" y="1255503"/>
              <a:ext cx="3745404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6" name="TextBox 5"/>
            <p:cNvSpPr txBox="1"/>
            <p:nvPr/>
          </p:nvSpPr>
          <p:spPr>
            <a:xfrm>
              <a:off x="285674" y="798762"/>
              <a:ext cx="3780202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lvl="0" algn="just" defTabSz="1028836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ko-KR" sz="2000" b="1" dirty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APP(UI) </a:t>
              </a: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– </a:t>
              </a:r>
              <a:r>
                <a:rPr kumimoji="0" lang="ko-KR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808080">
                      <a:alpha val="100000"/>
                    </a:srgbClr>
                  </a:solidFill>
                  <a:effectLst/>
                  <a:uLnTx/>
                  <a:uFillTx/>
                  <a:latin typeface="HY헤드라인M"/>
                  <a:ea typeface="HY헤드라인M"/>
                  <a:cs typeface="+mn-cs"/>
                </a:rPr>
                <a:t>금고 관리 메인 페이지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493486-8232-48DF-8B32-1A09E1165F1B}"/>
              </a:ext>
            </a:extLst>
          </p:cNvPr>
          <p:cNvSpPr txBox="1"/>
          <p:nvPr/>
        </p:nvSpPr>
        <p:spPr>
          <a:xfrm>
            <a:off x="6107942" y="2563088"/>
            <a:ext cx="49698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메인 페이지 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어플을 통한 금고 동작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제어 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금고 등록 현황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이벤트 발생 리스트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Information – Detail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</a:t>
            </a:r>
            <a:endParaRPr lang="en-US" altLang="ko-KR" dirty="0" smtClean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여러 개의 다중 금고를 원격으로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확인 가능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188" y="1787080"/>
            <a:ext cx="2519263" cy="47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462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8" name="Group 1"/>
          <p:cNvGrpSpPr/>
          <p:nvPr/>
        </p:nvGrpSpPr>
        <p:grpSpPr>
          <a:xfrm>
            <a:off x="3534700" y="2377658"/>
            <a:ext cx="4861650" cy="2155393"/>
            <a:chOff x="3534700" y="2377658"/>
            <a:chExt cx="4861650" cy="2155393"/>
          </a:xfrm>
        </p:grpSpPr>
        <p:grpSp>
          <p:nvGrpSpPr>
            <p:cNvPr id="2662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6630" name="TextBox 26629"/>
              <p:cNvSpPr txBox="1"/>
              <p:nvPr/>
            </p:nvSpPr>
            <p:spPr>
              <a:xfrm>
                <a:off x="4279138" y="2377658"/>
                <a:ext cx="3372774" cy="784831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</a:t>
                </a:r>
                <a:r>
                  <a:rPr kumimoji="1" lang="en-US" altLang="ko-KR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8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6631" name="직선 연결선 2663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6632" name="TextBox 26631"/>
            <p:cNvSpPr txBox="1"/>
            <p:nvPr/>
          </p:nvSpPr>
          <p:spPr>
            <a:xfrm>
              <a:off x="3974374" y="3747420"/>
              <a:ext cx="3982301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업무 분담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2" name="Group 1"/>
          <p:cNvGrpSpPr/>
          <p:nvPr/>
        </p:nvGrpSpPr>
        <p:grpSpPr>
          <a:xfrm>
            <a:off x="285114" y="198375"/>
            <a:ext cx="3373389" cy="1057128"/>
            <a:chOff x="285114" y="198375"/>
            <a:chExt cx="3373389" cy="1057128"/>
          </a:xfrm>
        </p:grpSpPr>
        <p:sp>
          <p:nvSpPr>
            <p:cNvPr id="27653" name="TextBox 27652"/>
            <p:cNvSpPr txBox="1"/>
            <p:nvPr/>
          </p:nvSpPr>
          <p:spPr>
            <a:xfrm>
              <a:off x="285114" y="260277"/>
              <a:ext cx="2015296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8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업무 분담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7654" name="직선 연결선 27653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7655" name="직선 연결선 27654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aphicFrame>
        <p:nvGraphicFramePr>
          <p:cNvPr id="27656" name="표 27655"/>
          <p:cNvGraphicFramePr/>
          <p:nvPr>
            <p:extLst>
              <p:ext uri="{D42A27DB-BD31-4B8C-83A1-F6EECF244321}">
                <p14:modId xmlns:p14="http://schemas.microsoft.com/office/powerpoint/2010/main" val="596201986"/>
              </p:ext>
            </p:extLst>
          </p:nvPr>
        </p:nvGraphicFramePr>
        <p:xfrm>
          <a:off x="798357" y="1795147"/>
          <a:ext cx="10766082" cy="4366322"/>
        </p:xfrm>
        <a:graphic>
          <a:graphicData uri="http://schemas.openxmlformats.org/drawingml/2006/table">
            <a:tbl>
              <a:tblPr firstRow="1" bandRow="1"/>
              <a:tblGrid>
                <a:gridCol w="1810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9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5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85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3582"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김경석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김현정</a:t>
                      </a: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 err="1">
                          <a:solidFill>
                            <a:srgbClr val="FFFFFF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임현성</a:t>
                      </a:r>
                      <a:endParaRPr kumimoji="0" lang="ko-KR" altLang="en-US" sz="1600" b="1" i="0" baseline="0" dirty="0">
                        <a:solidFill>
                          <a:srgbClr val="FFFFFF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아두이노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(금고)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모듈 연동,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서브모터, 지문인식,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LCD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부품별 물리적 연결,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적외선센서, 카메라,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와이파이 모듈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회로 제작,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진동센서, 자이로 센서 구현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데모 테스트 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어플리케이션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조회 기능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해제 기능 구현,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UI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금고 관리 기능 구현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멀티모달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얼굴인식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지문인식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 err="1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멀티모달</a:t>
                      </a:r>
                      <a:r>
                        <a:rPr kumimoji="1" lang="ko-KR" altLang="en-US" sz="1600" b="0" i="0" baseline="0" smtClean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 검수</a:t>
                      </a:r>
                      <a:endParaRPr kumimoji="1" lang="en-US" altLang="ko-KR" sz="1600" b="0" i="0" baseline="0" smtClean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681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멀티모달</a:t>
                      </a: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연동 테스트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어플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클라이언트 테스트</a:t>
                      </a:r>
                      <a:endParaRPr kumimoji="1" lang="ko-KR" altLang="en-US" sz="1600" b="0" i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DB 구현 테스트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6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HY헤드라인M"/>
                          <a:ea typeface="HY헤드라인M"/>
                        </a:rPr>
                        <a:t>통합 테스트</a:t>
                      </a:r>
                      <a:endParaRPr kumimoji="1" lang="ko-KR" altLang="en-US" sz="16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HY헤드라인M"/>
                        <a:ea typeface="HY헤드라인M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6" name="Group 1"/>
          <p:cNvGrpSpPr/>
          <p:nvPr/>
        </p:nvGrpSpPr>
        <p:grpSpPr>
          <a:xfrm>
            <a:off x="3134712" y="2377658"/>
            <a:ext cx="5661626" cy="2155393"/>
            <a:chOff x="3134712" y="2377658"/>
            <a:chExt cx="5661626" cy="2155393"/>
          </a:xfrm>
        </p:grpSpPr>
        <p:grpSp>
          <p:nvGrpSpPr>
            <p:cNvPr id="28677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28678" name="TextBox 28677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</a:t>
                </a:r>
                <a:r>
                  <a:rPr kumimoji="1" lang="en-US" altLang="ko-KR" sz="4500" b="0" i="0" baseline="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9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28679" name="직선 연결선 2867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28680" name="TextBox 28679"/>
            <p:cNvSpPr txBox="1"/>
            <p:nvPr/>
          </p:nvSpPr>
          <p:spPr>
            <a:xfrm>
              <a:off x="3134712" y="3747420"/>
              <a:ext cx="5661626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종합 설계 수행 일정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00" name="Group 1"/>
          <p:cNvGrpSpPr/>
          <p:nvPr/>
        </p:nvGrpSpPr>
        <p:grpSpPr>
          <a:xfrm>
            <a:off x="178702" y="198375"/>
            <a:ext cx="3480441" cy="1057128"/>
            <a:chOff x="178702" y="198375"/>
            <a:chExt cx="3480441" cy="1057128"/>
          </a:xfrm>
        </p:grpSpPr>
        <p:sp>
          <p:nvSpPr>
            <p:cNvPr id="29701" name="TextBox 29700"/>
            <p:cNvSpPr txBox="1"/>
            <p:nvPr/>
          </p:nvSpPr>
          <p:spPr>
            <a:xfrm>
              <a:off x="178702" y="249169"/>
              <a:ext cx="3480441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</a:t>
              </a:r>
              <a:r>
                <a:rPr kumimoji="0" lang="en-US" altLang="ko-KR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9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종합 설계 수행 일정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29702" name="직선 연결선 2970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29703" name="직선 연결선 2970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aphicFrame>
        <p:nvGraphicFramePr>
          <p:cNvPr id="29704" name="표 29703"/>
          <p:cNvGraphicFramePr/>
          <p:nvPr>
            <p:extLst>
              <p:ext uri="{D42A27DB-BD31-4B8C-83A1-F6EECF244321}">
                <p14:modId xmlns:p14="http://schemas.microsoft.com/office/powerpoint/2010/main" val="2503417294"/>
              </p:ext>
            </p:extLst>
          </p:nvPr>
        </p:nvGraphicFramePr>
        <p:xfrm>
          <a:off x="461890" y="1488820"/>
          <a:ext cx="11189794" cy="4970994"/>
        </p:xfrm>
        <a:graphic>
          <a:graphicData uri="http://schemas.openxmlformats.org/drawingml/2006/table">
            <a:tbl>
              <a:tblPr firstRow="1" bandRow="1"/>
              <a:tblGrid>
                <a:gridCol w="103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1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63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0787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1409">
                <a:tc rowSpan="10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추진 </a:t>
                      </a:r>
                    </a:p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일정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추진 사항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12월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1월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4월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5월 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6월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800" b="1" i="0" baseline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7~9월</a:t>
                      </a:r>
                      <a:endParaRPr kumimoji="0" lang="ko-KR" altLang="en-US" sz="1800" b="1" i="0">
                        <a:solidFill>
                          <a:srgbClr val="FFFFFF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000000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기초 자료 조사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요구사항 분석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시스템 설계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멀티 </a:t>
                      </a:r>
                      <a:r>
                        <a:rPr kumimoji="1" lang="ko-KR" altLang="en-US" sz="1800" b="0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모달</a:t>
                      </a:r>
                      <a:r>
                        <a:rPr kumimoji="1" lang="ko-KR" altLang="en-US" sz="18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 개발</a:t>
                      </a:r>
                      <a:endParaRPr kumimoji="1" lang="ko-KR" altLang="en-US" sz="18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모바일 어플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아두이노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DB 구축 및 개발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데모 및 디버깅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E7E7E7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1065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시연/ 논문 작성</a:t>
                      </a:r>
                      <a:endParaRPr kumimoji="1" lang="ko-KR" altLang="en-US" sz="18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CCCCC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262626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80" name="Group 1"/>
          <p:cNvGrpSpPr/>
          <p:nvPr/>
        </p:nvGrpSpPr>
        <p:grpSpPr>
          <a:xfrm>
            <a:off x="3382318" y="2377658"/>
            <a:ext cx="5166414" cy="2155393"/>
            <a:chOff x="3382318" y="2377658"/>
            <a:chExt cx="5166413" cy="2155393"/>
          </a:xfrm>
        </p:grpSpPr>
        <p:grpSp>
          <p:nvGrpSpPr>
            <p:cNvPr id="30981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31238" name="TextBox 31237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10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31239" name="직선 연결선 31238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31240" name="TextBox 31239"/>
            <p:cNvSpPr txBox="1"/>
            <p:nvPr/>
          </p:nvSpPr>
          <p:spPr>
            <a:xfrm>
              <a:off x="3382318" y="3747420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참고 자료 및 문헌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04" name="Group 1"/>
          <p:cNvGrpSpPr/>
          <p:nvPr/>
        </p:nvGrpSpPr>
        <p:grpSpPr>
          <a:xfrm>
            <a:off x="285003" y="198375"/>
            <a:ext cx="3373500" cy="1057128"/>
            <a:chOff x="285003" y="198375"/>
            <a:chExt cx="3373500" cy="1057128"/>
          </a:xfrm>
        </p:grpSpPr>
        <p:sp>
          <p:nvSpPr>
            <p:cNvPr id="32261" name="TextBox 32260"/>
            <p:cNvSpPr txBox="1"/>
            <p:nvPr/>
          </p:nvSpPr>
          <p:spPr>
            <a:xfrm>
              <a:off x="285003" y="260277"/>
              <a:ext cx="3166251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10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참고 자료 및 문헌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2262" name="직선 연결선 3226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2263" name="직선 연결선 3226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32264" name="TextBox 32263"/>
          <p:cNvSpPr txBox="1"/>
          <p:nvPr/>
        </p:nvSpPr>
        <p:spPr>
          <a:xfrm>
            <a:off x="666628" y="1384051"/>
            <a:ext cx="10780317" cy="47076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아두이노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한 권으로 끝내는 아두이노 입문 + 실전 (종합편) 기초부터 수준 높은 프로젝트까지 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모두의 아두이노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앱인벤터 + 아두이노 스마트폰 앱 프로젝트</a:t>
            </a:r>
          </a:p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안드로이드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그림으로 쉽게 설명하는 안드로이드 프로그래밍</a:t>
            </a:r>
          </a:p>
          <a:p>
            <a:pPr marL="0" lvl="0" indent="0" algn="l" defTabSz="1028836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5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DB 관련 서적</a:t>
            </a:r>
          </a:p>
          <a:p>
            <a:pPr marL="457260" lvl="1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buFont typeface="HY견고딕"/>
              <a:buChar char="•"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rPr>
              <a:t>이것이 MySQL이다.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9221" name="TextBox 9220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01 종합설계 개요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9222" name="직선 연결선 922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9223" name="TextBox 9222"/>
            <p:cNvSpPr txBox="1"/>
            <p:nvPr/>
          </p:nvSpPr>
          <p:spPr>
            <a:xfrm>
              <a:off x="285674" y="799106"/>
              <a:ext cx="2856872" cy="4001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just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연구 개발 기능 </a:t>
              </a:r>
              <a:r>
                <a:rPr lang="ko-KR" altLang="en-US" sz="2000" b="1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및 </a:t>
              </a:r>
              <a:r>
                <a:rPr kumimoji="0" lang="ko-KR" altLang="en-US" sz="2000" b="1" i="0" baseline="0" dirty="0">
                  <a:solidFill>
                    <a:srgbClr val="80808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목적</a:t>
              </a:r>
              <a:endParaRPr kumimoji="0" lang="ko-KR" altLang="en-US" sz="2000" b="1" i="0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9224" name="직선 연결선 9223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9225" name="TextBox 9224"/>
          <p:cNvSpPr txBox="1"/>
          <p:nvPr/>
        </p:nvSpPr>
        <p:spPr>
          <a:xfrm>
            <a:off x="6813886" y="5579890"/>
            <a:ext cx="4154409" cy="5078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defTabSz="1028836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/>
            </a:pP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kumimoji="1"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모달을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통한 금고의 </a:t>
            </a:r>
            <a:r>
              <a:rPr kumimoji="1"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보안성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강화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588789" y="967912"/>
            <a:ext cx="2952090" cy="3995343"/>
            <a:chOff x="979702" y="1799946"/>
            <a:chExt cx="2952090" cy="3995343"/>
          </a:xfrm>
        </p:grpSpPr>
        <p:graphicFrame>
          <p:nvGraphicFramePr>
            <p:cNvPr id="5" name="다이어그램 4"/>
            <p:cNvGraphicFramePr/>
            <p:nvPr>
              <p:extLst>
                <p:ext uri="{D42A27DB-BD31-4B8C-83A1-F6EECF244321}">
                  <p14:modId xmlns:p14="http://schemas.microsoft.com/office/powerpoint/2010/main" val="1840673329"/>
                </p:ext>
              </p:extLst>
            </p:nvPr>
          </p:nvGraphicFramePr>
          <p:xfrm>
            <a:off x="979702" y="1799946"/>
            <a:ext cx="2952090" cy="381743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모서리가 둥근 직사각형 5"/>
            <p:cNvSpPr/>
            <p:nvPr/>
          </p:nvSpPr>
          <p:spPr>
            <a:xfrm>
              <a:off x="1346398" y="5400778"/>
              <a:ext cx="2218699" cy="3945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멀티 </a:t>
              </a:r>
              <a:r>
                <a:rPr lang="ko-KR" altLang="en-US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모달</a:t>
              </a:r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구현</a:t>
              </a:r>
            </a:p>
          </p:txBody>
        </p:sp>
      </p:grpSp>
      <p:sp>
        <p:nvSpPr>
          <p:cNvPr id="4" name="십자형 3"/>
          <p:cNvSpPr/>
          <p:nvPr/>
        </p:nvSpPr>
        <p:spPr>
          <a:xfrm>
            <a:off x="5890031" y="3071752"/>
            <a:ext cx="504189" cy="576217"/>
          </a:xfrm>
          <a:prstGeom prst="plus">
            <a:avLst>
              <a:gd name="adj" fmla="val 382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781743" y="1324675"/>
            <a:ext cx="2218699" cy="3677798"/>
            <a:chOff x="7574184" y="1098917"/>
            <a:chExt cx="2218699" cy="3677798"/>
          </a:xfrm>
        </p:grpSpPr>
        <p:pic>
          <p:nvPicPr>
            <p:cNvPr id="1026" name="Picture 2" descr="https://t1.daumcdn.net/cfile/tistory/266EE04F58B298A53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24" b="89881" l="0" r="100000">
                          <a14:foregroundMark x1="6000" y1="48512" x2="11429" y2="47321"/>
                          <a14:foregroundMark x1="25714" y1="37202" x2="24714" y2="37202"/>
                          <a14:foregroundMark x1="20857" y1="45833" x2="20857" y2="45833"/>
                          <a14:foregroundMark x1="32286" y1="47024" x2="32286" y2="47024"/>
                          <a14:foregroundMark x1="26571" y1="60417" x2="26571" y2="60417"/>
                          <a14:foregroundMark x1="5571" y1="47024" x2="11857" y2="54167"/>
                          <a14:foregroundMark x1="3571" y1="44345" x2="3857" y2="53274"/>
                          <a14:foregroundMark x1="4000" y1="55060" x2="13429" y2="55060"/>
                          <a14:foregroundMark x1="13000" y1="44048" x2="13286" y2="53274"/>
                          <a14:foregroundMark x1="13571" y1="43750" x2="13571" y2="50893"/>
                          <a14:foregroundMark x1="12143" y1="42560" x2="14143" y2="43155"/>
                          <a14:foregroundMark x1="78714" y1="50298" x2="78714" y2="50298"/>
                          <a14:foregroundMark x1="77857" y1="36310" x2="77286" y2="53869"/>
                          <a14:foregroundMark x1="75714" y1="46726" x2="76714" y2="60119"/>
                          <a14:foregroundMark x1="75286" y1="33929" x2="78286" y2="33929"/>
                          <a14:foregroundMark x1="94286" y1="43452" x2="94286" y2="54167"/>
                          <a14:foregroundMark x1="3571" y1="56845" x2="13857" y2="56845"/>
                          <a14:foregroundMark x1="14143" y1="45536" x2="14143" y2="55952"/>
                          <a14:foregroundMark x1="3286" y1="45238" x2="3286" y2="54464"/>
                          <a14:foregroundMark x1="3429" y1="41667" x2="13571" y2="41369"/>
                          <a14:foregroundMark x1="14000" y1="41667" x2="14286" y2="41964"/>
                          <a14:foregroundMark x1="52286" y1="43750" x2="52286" y2="43750"/>
                          <a14:foregroundMark x1="54857" y1="51786" x2="54857" y2="51786"/>
                          <a14:foregroundMark x1="50286" y1="52976" x2="50286" y2="52976"/>
                          <a14:foregroundMark x1="48286" y1="49702" x2="48286" y2="49702"/>
                          <a14:foregroundMark x1="48286" y1="47917" x2="54286" y2="45833"/>
                          <a14:foregroundMark x1="54857" y1="56250" x2="54286" y2="63690"/>
                          <a14:foregroundMark x1="54286" y1="63988" x2="46714" y2="63393"/>
                          <a14:foregroundMark x1="49143" y1="38095" x2="53714" y2="36905"/>
                        </a14:backgroundRemoval>
                      </a14:imgEffect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62" r="33882"/>
            <a:stretch/>
          </p:blipFill>
          <p:spPr bwMode="auto">
            <a:xfrm>
              <a:off x="7642696" y="1098917"/>
              <a:ext cx="2081673" cy="3166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7574184" y="4382204"/>
              <a:ext cx="2218699" cy="3945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보안성</a:t>
              </a:r>
              <a:r>
                <a:rPr lang="ko-KR" altLang="en-US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 강화</a:t>
              </a: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00085" y="5372141"/>
            <a:ext cx="57164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28836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0000">
                  <a:alpha val="100000"/>
                </a:srgbClr>
              </a:buClr>
              <a:buSzPct val="100000"/>
              <a:defRPr/>
            </a:pP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기존의 생체 인식 </a:t>
            </a:r>
            <a:r>
              <a:rPr kumimoji="1" lang="en-US" altLang="ko-KR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API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를 이용해 </a:t>
            </a:r>
            <a:r>
              <a:rPr kumimoji="1"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멀티모달</a:t>
            </a:r>
            <a:r>
              <a:rPr kumimoji="1"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알고리즘을 설계하여 최적의 인식률을 도출 및 인식률을 증가</a:t>
            </a:r>
            <a:endParaRPr kumimoji="1" lang="en-US" altLang="ko-KR" dirty="0">
              <a:solidFill>
                <a:srgbClr val="000000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28" name="Group 1"/>
          <p:cNvGrpSpPr/>
          <p:nvPr/>
        </p:nvGrpSpPr>
        <p:grpSpPr>
          <a:xfrm>
            <a:off x="3382318" y="2377658"/>
            <a:ext cx="5166414" cy="2155393"/>
            <a:chOff x="3382318" y="2377658"/>
            <a:chExt cx="5166413" cy="2155393"/>
          </a:xfrm>
        </p:grpSpPr>
        <p:grpSp>
          <p:nvGrpSpPr>
            <p:cNvPr id="33029" name="Group 1"/>
            <p:cNvGrpSpPr/>
            <p:nvPr/>
          </p:nvGrpSpPr>
          <p:grpSpPr>
            <a:xfrm>
              <a:off x="3534700" y="2377658"/>
              <a:ext cx="4861650" cy="1077724"/>
              <a:chOff x="3534700" y="2377658"/>
              <a:chExt cx="4861650" cy="1077725"/>
            </a:xfrm>
          </p:grpSpPr>
          <p:sp>
            <p:nvSpPr>
              <p:cNvPr id="33286" name="TextBox 33285"/>
              <p:cNvSpPr txBox="1"/>
              <p:nvPr/>
            </p:nvSpPr>
            <p:spPr>
              <a:xfrm>
                <a:off x="4279138" y="2377658"/>
                <a:ext cx="3372774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en-US" altLang="ko-KR" sz="4500" dirty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11</a:t>
                </a:r>
                <a:endParaRPr kumimoji="1" lang="ko-KR" altLang="en-US" sz="4500" b="0" i="0" dirty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33287" name="직선 연결선 33286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33288" name="TextBox 33287"/>
            <p:cNvSpPr txBox="1"/>
            <p:nvPr/>
          </p:nvSpPr>
          <p:spPr>
            <a:xfrm>
              <a:off x="3382318" y="3747420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GitHub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52" name="Group 1"/>
          <p:cNvGrpSpPr/>
          <p:nvPr/>
        </p:nvGrpSpPr>
        <p:grpSpPr>
          <a:xfrm>
            <a:off x="284726" y="198375"/>
            <a:ext cx="3373777" cy="1057128"/>
            <a:chOff x="284726" y="198375"/>
            <a:chExt cx="3373777" cy="1057128"/>
          </a:xfrm>
        </p:grpSpPr>
        <p:sp>
          <p:nvSpPr>
            <p:cNvPr id="34309" name="TextBox 34308"/>
            <p:cNvSpPr txBox="1"/>
            <p:nvPr/>
          </p:nvSpPr>
          <p:spPr>
            <a:xfrm>
              <a:off x="284726" y="260277"/>
              <a:ext cx="1611340" cy="47705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ko-KR" sz="2500" b="1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11</a:t>
              </a:r>
              <a:r>
                <a:rPr kumimoji="0" lang="ko-KR" altLang="en-US" sz="2500" b="1" i="0" baseline="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GitHub</a:t>
              </a:r>
              <a:endParaRPr kumimoji="0" lang="ko-KR" altLang="en-US" sz="2500" b="1" i="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4310" name="직선 연결선 34309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4311" name="직선 연결선 34310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34312" name="TextBox 34311"/>
          <p:cNvSpPr txBox="1"/>
          <p:nvPr/>
        </p:nvSpPr>
        <p:spPr>
          <a:xfrm>
            <a:off x="1676088" y="3183943"/>
            <a:ext cx="9783583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3000" b="0" i="0" baseline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  <a:hlinkClick r:id="rId2"/>
              </a:rPr>
              <a:t>https://github.com/moomoo-95/KPU_Smart_IoT.git</a:t>
            </a:r>
            <a:endParaRPr kumimoji="1" lang="ko-KR" altLang="en-US" sz="3000" b="0" i="0">
              <a:solidFill>
                <a:srgbClr val="00000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76" name="Group 1"/>
          <p:cNvGrpSpPr/>
          <p:nvPr/>
        </p:nvGrpSpPr>
        <p:grpSpPr>
          <a:xfrm>
            <a:off x="4122012" y="2687167"/>
            <a:ext cx="4166387" cy="1191983"/>
            <a:chOff x="4122012" y="2687167"/>
            <a:chExt cx="4166387" cy="1191983"/>
          </a:xfrm>
        </p:grpSpPr>
        <p:sp>
          <p:nvSpPr>
            <p:cNvPr id="35333" name="TextBox 35332"/>
            <p:cNvSpPr txBox="1"/>
            <p:nvPr/>
          </p:nvSpPr>
          <p:spPr>
            <a:xfrm>
              <a:off x="4658474" y="2861764"/>
              <a:ext cx="3044231" cy="7840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THANK YOU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5334" name="직선 연결선 35333"/>
            <p:cNvCxnSpPr/>
            <p:nvPr/>
          </p:nvCxnSpPr>
          <p:spPr>
            <a:xfrm>
              <a:off x="4122012" y="2687167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5335" name="직선 연결선 35334"/>
            <p:cNvCxnSpPr/>
            <p:nvPr/>
          </p:nvCxnSpPr>
          <p:spPr>
            <a:xfrm>
              <a:off x="4122012" y="3879150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00" name="Group 1"/>
          <p:cNvGrpSpPr/>
          <p:nvPr/>
        </p:nvGrpSpPr>
        <p:grpSpPr>
          <a:xfrm>
            <a:off x="4122012" y="2687167"/>
            <a:ext cx="4166387" cy="1191983"/>
            <a:chOff x="4122012" y="2687167"/>
            <a:chExt cx="4166387" cy="1191983"/>
          </a:xfrm>
        </p:grpSpPr>
        <p:sp>
          <p:nvSpPr>
            <p:cNvPr id="36357" name="TextBox 36356"/>
            <p:cNvSpPr txBox="1"/>
            <p:nvPr/>
          </p:nvSpPr>
          <p:spPr>
            <a:xfrm>
              <a:off x="5583817" y="2861764"/>
              <a:ext cx="1193546" cy="78406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QnA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6358" name="직선 연결선 36357"/>
            <p:cNvCxnSpPr/>
            <p:nvPr/>
          </p:nvCxnSpPr>
          <p:spPr>
            <a:xfrm>
              <a:off x="4122012" y="2687167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36359" name="직선 연결선 36358"/>
            <p:cNvCxnSpPr/>
            <p:nvPr/>
          </p:nvCxnSpPr>
          <p:spPr>
            <a:xfrm>
              <a:off x="4122012" y="3879150"/>
              <a:ext cx="4166387" cy="0"/>
            </a:xfrm>
            <a:prstGeom prst="line">
              <a:avLst/>
            </a:prstGeom>
            <a:ln w="57324" cap="flat" cmpd="sng" algn="ctr">
              <a:solidFill>
                <a:srgbClr val="FFFFFF"/>
              </a:solidFill>
              <a:prstDash val="solid"/>
              <a:miter/>
              <a:headEnd w="med" len="med"/>
              <a:tailEnd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0245" name="TextBox 10244"/>
            <p:cNvSpPr txBox="1"/>
            <p:nvPr/>
          </p:nvSpPr>
          <p:spPr>
            <a:xfrm>
              <a:off x="266640" y="265077"/>
              <a:ext cx="2644299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01 종합설계 개요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0246" name="직선 연결선 10245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sp>
          <p:nvSpPr>
            <p:cNvPr id="10247" name="TextBox 10246"/>
            <p:cNvSpPr txBox="1"/>
            <p:nvPr/>
          </p:nvSpPr>
          <p:spPr>
            <a:xfrm>
              <a:off x="285674" y="798358"/>
              <a:ext cx="1860230" cy="3999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000" b="1" i="0" baseline="0">
                  <a:solidFill>
                    <a:srgbClr val="808080">
                      <a:alpha val="100000"/>
                    </a:srgbClr>
                  </a:solidFill>
                  <a:latin typeface="HY헤드라인M"/>
                  <a:ea typeface="HY헤드라인M"/>
                </a:rPr>
                <a:t>연구 개발 효과</a:t>
              </a:r>
              <a:endParaRPr kumimoji="0" lang="ko-KR" altLang="en-US" sz="2000" b="1" i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0248" name="직선 연결선 10247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grpSp>
        <p:nvGrpSpPr>
          <p:cNvPr id="18" name="그룹 17"/>
          <p:cNvGrpSpPr/>
          <p:nvPr/>
        </p:nvGrpSpPr>
        <p:grpSpPr>
          <a:xfrm>
            <a:off x="1116248" y="1515718"/>
            <a:ext cx="9659125" cy="1626590"/>
            <a:chOff x="1116248" y="1515718"/>
            <a:chExt cx="9659125" cy="162659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1588788" y="1799947"/>
              <a:ext cx="9186585" cy="1342361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1921705" y="2080384"/>
              <a:ext cx="3852705" cy="967830"/>
              <a:chOff x="907675" y="1820764"/>
              <a:chExt cx="4579531" cy="1077806"/>
            </a:xfrm>
          </p:grpSpPr>
          <p:grpSp>
            <p:nvGrpSpPr>
              <p:cNvPr id="4" name="그룹 3"/>
              <p:cNvGrpSpPr/>
              <p:nvPr/>
            </p:nvGrpSpPr>
            <p:grpSpPr>
              <a:xfrm>
                <a:off x="907675" y="1820764"/>
                <a:ext cx="4579531" cy="1077806"/>
                <a:chOff x="5085241" y="1343384"/>
                <a:chExt cx="6916195" cy="1617728"/>
              </a:xfrm>
            </p:grpSpPr>
            <p:pic>
              <p:nvPicPr>
                <p:cNvPr id="2050" name="Picture 2" descr="인식 아이콘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6154" l="0" r="99556">
                              <a14:foregroundMark x1="26000" y1="9188" x2="25333" y2="28632"/>
                              <a14:foregroundMark x1="17556" y1="32906" x2="30444" y2="33761"/>
                              <a14:foregroundMark x1="18889" y1="68376" x2="37778" y2="68162"/>
                              <a14:foregroundMark x1="25333" y1="75000" x2="25333" y2="75000"/>
                              <a14:foregroundMark x1="61778" y1="11752" x2="90222" y2="29701"/>
                              <a14:foregroundMark x1="88444" y1="9402" x2="62667" y2="36752"/>
                              <a14:foregroundMark x1="75778" y1="6410" x2="73556" y2="42521"/>
                              <a14:foregroundMark x1="58444" y1="26068" x2="91333" y2="24145"/>
                              <a14:foregroundMark x1="89556" y1="14316" x2="92000" y2="20513"/>
                              <a14:foregroundMark x1="58889" y1="30556" x2="86222" y2="36325"/>
                              <a14:foregroundMark x1="61556" y1="37179" x2="84444" y2="40812"/>
                              <a14:foregroundMark x1="62222" y1="18590" x2="58444" y2="24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1220" b="53096"/>
                <a:stretch/>
              </p:blipFill>
              <p:spPr bwMode="auto">
                <a:xfrm>
                  <a:off x="5085241" y="1402448"/>
                  <a:ext cx="1440540" cy="144054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2" descr="인식 아이콘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0" b="96154" l="0" r="99556">
                              <a14:foregroundMark x1="26000" y1="9188" x2="25333" y2="28632"/>
                              <a14:foregroundMark x1="17556" y1="32906" x2="30444" y2="33761"/>
                              <a14:foregroundMark x1="18889" y1="68376" x2="37778" y2="68162"/>
                              <a14:foregroundMark x1="25333" y1="75000" x2="25333" y2="75000"/>
                              <a14:foregroundMark x1="61778" y1="11752" x2="90222" y2="29701"/>
                              <a14:foregroundMark x1="88444" y1="9402" x2="62667" y2="36752"/>
                              <a14:foregroundMark x1="75778" y1="6410" x2="73556" y2="42521"/>
                              <a14:foregroundMark x1="58444" y1="26068" x2="91333" y2="24145"/>
                              <a14:foregroundMark x1="89556" y1="14316" x2="92000" y2="20513"/>
                              <a14:foregroundMark x1="58889" y1="30556" x2="86222" y2="36325"/>
                              <a14:foregroundMark x1="61556" y1="37179" x2="84444" y2="40812"/>
                              <a14:foregroundMark x1="62222" y1="18590" x2="58444" y2="24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9249" r="48780"/>
                <a:stretch/>
              </p:blipFill>
              <p:spPr bwMode="auto">
                <a:xfrm>
                  <a:off x="7823069" y="1343384"/>
                  <a:ext cx="1512567" cy="15586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2" descr="인식 아이콘에 대한 이미지 검색결과"/>
                <p:cNvPicPr>
                  <a:picLocks noChangeAspect="1" noChangeArrowheads="1"/>
                </p:cNvPicPr>
                <p:nvPr/>
              </p:nvPicPr>
              <p:blipFill rotWithShape="1">
                <a:blip r:embed="rId2" cstate="print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0" b="96154" l="0" r="99556">
                              <a14:foregroundMark x1="26000" y1="9188" x2="25333" y2="28632"/>
                              <a14:foregroundMark x1="17556" y1="32906" x2="30444" y2="33761"/>
                              <a14:foregroundMark x1="18889" y1="68376" x2="37778" y2="68162"/>
                              <a14:foregroundMark x1="25333" y1="75000" x2="25333" y2="75000"/>
                              <a14:foregroundMark x1="61778" y1="11752" x2="90222" y2="29701"/>
                              <a14:foregroundMark x1="88444" y1="9402" x2="62667" y2="36752"/>
                              <a14:foregroundMark x1="75778" y1="6410" x2="73556" y2="42521"/>
                              <a14:foregroundMark x1="58444" y1="26068" x2="91333" y2="24145"/>
                              <a14:foregroundMark x1="89556" y1="14316" x2="92000" y2="20513"/>
                              <a14:foregroundMark x1="58889" y1="30556" x2="86222" y2="36325"/>
                              <a14:foregroundMark x1="61556" y1="37179" x2="84444" y2="40812"/>
                              <a14:foregroundMark x1="62222" y1="18590" x2="58444" y2="24573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659" t="49249"/>
                <a:stretch/>
              </p:blipFill>
              <p:spPr bwMode="auto">
                <a:xfrm>
                  <a:off x="10632924" y="1402448"/>
                  <a:ext cx="1368512" cy="15586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" name="십자형 4"/>
              <p:cNvSpPr/>
              <p:nvPr/>
            </p:nvSpPr>
            <p:spPr>
              <a:xfrm>
                <a:off x="2102956" y="2123910"/>
                <a:ext cx="376127" cy="432162"/>
              </a:xfrm>
              <a:prstGeom prst="plus">
                <a:avLst>
                  <a:gd name="adj" fmla="val 3513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십자형 16"/>
              <p:cNvSpPr/>
              <p:nvPr/>
            </p:nvSpPr>
            <p:spPr>
              <a:xfrm>
                <a:off x="3965402" y="2123910"/>
                <a:ext cx="376127" cy="432162"/>
              </a:xfrm>
              <a:prstGeom prst="plus">
                <a:avLst>
                  <a:gd name="adj" fmla="val 3513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" name="직사각형 6"/>
            <p:cNvSpPr/>
            <p:nvPr/>
          </p:nvSpPr>
          <p:spPr>
            <a:xfrm>
              <a:off x="6306064" y="1999234"/>
              <a:ext cx="4236304" cy="9437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028836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단일 인식 대비 인식률 강화 </a:t>
              </a:r>
              <a:endParaRPr kumimoji="1" lang="en-US" altLang="ko-KR" sz="200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  <a:p>
              <a:pPr lvl="0" defTabSz="1028836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defRPr/>
              </a:pPr>
              <a:r>
                <a:rPr kumimoji="1" lang="ko-KR" altLang="en-US" sz="200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멀티모달을</a:t>
              </a: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통한 금고 </a:t>
              </a:r>
              <a:r>
                <a:rPr kumimoji="1" lang="ko-KR" altLang="en-US" sz="2000" dirty="0" err="1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보안성</a:t>
              </a: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 강화</a:t>
              </a:r>
              <a:endParaRPr kumimoji="1" lang="en-US" altLang="ko-KR" sz="2000" dirty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116248" y="1515718"/>
              <a:ext cx="864324" cy="86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1</a:t>
              </a:r>
              <a:endPara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116248" y="3328651"/>
            <a:ext cx="9659125" cy="1389175"/>
            <a:chOff x="1116248" y="3236328"/>
            <a:chExt cx="9659125" cy="1389175"/>
          </a:xfrm>
        </p:grpSpPr>
        <p:sp>
          <p:nvSpPr>
            <p:cNvPr id="22" name="모서리가 둥근 직사각형 21"/>
            <p:cNvSpPr/>
            <p:nvPr/>
          </p:nvSpPr>
          <p:spPr>
            <a:xfrm>
              <a:off x="1588789" y="3520556"/>
              <a:ext cx="9186584" cy="1104947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1116248" y="3236328"/>
              <a:ext cx="9452546" cy="1389175"/>
              <a:chOff x="1116248" y="3236328"/>
              <a:chExt cx="9452546" cy="1389175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1116248" y="3236328"/>
                <a:ext cx="864324" cy="86432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2</a:t>
                </a:r>
                <a:endParaRPr lang="ko-KR" altLang="en-US" sz="28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pic>
            <p:nvPicPr>
              <p:cNvPr id="2052" name="Picture 4" descr="모노톤 아이콘 (시리즈) 31397302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0444" y1="51282" x2="50667" y2="655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24630" y="3567076"/>
                <a:ext cx="1017718" cy="10584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3486406" y="3714577"/>
                <a:ext cx="7082388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 defTabSz="1028836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>
                      <a:alpha val="100000"/>
                    </a:srgbClr>
                  </a:buClr>
                  <a:buSzPct val="100000"/>
                  <a:defRPr/>
                </a:pPr>
                <a:r>
                  <a:rPr lang="ko-KR" altLang="en-US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금고의 해제 장치 제거 </a:t>
                </a:r>
                <a:r>
                  <a:rPr lang="en-US" altLang="ko-KR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+ </a:t>
                </a:r>
                <a:r>
                  <a:rPr lang="ko-KR" altLang="en-US" sz="2000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어플에서</a:t>
                </a:r>
                <a:r>
                  <a:rPr lang="ko-KR" altLang="en-US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제어를 통한 </a:t>
                </a:r>
                <a:r>
                  <a:rPr lang="ko-KR" altLang="en-US" sz="2000" dirty="0" err="1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방도성</a:t>
                </a:r>
                <a:r>
                  <a:rPr lang="ko-KR" altLang="en-US" sz="2000" dirty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강화 </a:t>
                </a:r>
                <a:endParaRPr lang="en-US" altLang="ko-KR" sz="2000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1116248" y="4911541"/>
            <a:ext cx="9659124" cy="1603252"/>
            <a:chOff x="1116248" y="4931903"/>
            <a:chExt cx="9659124" cy="1603252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1594157" y="5262651"/>
              <a:ext cx="9181215" cy="1272504"/>
            </a:xfrm>
            <a:prstGeom prst="round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891476" y="5497459"/>
              <a:ext cx="4104009" cy="597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defTabSz="1028836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>
                    <a:alpha val="100000"/>
                  </a:srgbClr>
                </a:buClr>
                <a:buSzPct val="100000"/>
                <a:defRPr/>
              </a:pPr>
              <a:r>
                <a:rPr kumimoji="1" lang="en-US" altLang="ko-KR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3-Tier </a:t>
              </a:r>
              <a:r>
                <a:rPr kumimoji="1" lang="ko-KR" altLang="en-US" sz="2000" dirty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통한 체계적인 시스템 구축</a:t>
              </a:r>
            </a:p>
          </p:txBody>
        </p:sp>
        <p:sp>
          <p:nvSpPr>
            <p:cNvPr id="32" name="타원 31"/>
            <p:cNvSpPr/>
            <p:nvPr/>
          </p:nvSpPr>
          <p:spPr>
            <a:xfrm>
              <a:off x="1116248" y="4931903"/>
              <a:ext cx="864324" cy="86432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3</a:t>
              </a:r>
              <a:endParaRPr lang="ko-KR" altLang="en-US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8">
              <a:lum/>
            </a:blip>
            <a:stretch>
              <a:fillRect/>
            </a:stretch>
          </p:blipFill>
          <p:spPr>
            <a:xfrm>
              <a:off x="2206286" y="5588222"/>
              <a:ext cx="766451" cy="766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9">
              <a:lum/>
            </a:blip>
            <a:stretch>
              <a:fillRect/>
            </a:stretch>
          </p:blipFill>
          <p:spPr>
            <a:xfrm>
              <a:off x="4345137" y="5588222"/>
              <a:ext cx="766453" cy="766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10">
              <a:lum/>
            </a:blip>
            <a:stretch>
              <a:fillRect/>
            </a:stretch>
          </p:blipFill>
          <p:spPr>
            <a:xfrm>
              <a:off x="3223650" y="5588222"/>
              <a:ext cx="767679" cy="76645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Group 1"/>
          <p:cNvGrpSpPr/>
          <p:nvPr/>
        </p:nvGrpSpPr>
        <p:grpSpPr>
          <a:xfrm>
            <a:off x="3382318" y="2377659"/>
            <a:ext cx="5166414" cy="2155393"/>
            <a:chOff x="3382318" y="2377659"/>
            <a:chExt cx="5166413" cy="2155393"/>
          </a:xfrm>
        </p:grpSpPr>
        <p:grpSp>
          <p:nvGrpSpPr>
            <p:cNvPr id="11269" name="Group 1"/>
            <p:cNvGrpSpPr/>
            <p:nvPr/>
          </p:nvGrpSpPr>
          <p:grpSpPr>
            <a:xfrm>
              <a:off x="3534700" y="2377659"/>
              <a:ext cx="4861650" cy="1077724"/>
              <a:chOff x="3534700" y="2377659"/>
              <a:chExt cx="4861650" cy="1077724"/>
            </a:xfrm>
          </p:grpSpPr>
          <p:sp>
            <p:nvSpPr>
              <p:cNvPr id="11270" name="TextBox 11269"/>
              <p:cNvSpPr txBox="1"/>
              <p:nvPr/>
            </p:nvSpPr>
            <p:spPr>
              <a:xfrm>
                <a:off x="4279138" y="2377659"/>
                <a:ext cx="3372773" cy="78406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lvl="0" indent="0" algn="ctr" defTabSz="1028836" rtl="0" eaLnBrk="1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4500" b="0" i="0" baseline="0">
                    <a:solidFill>
                      <a:srgbClr val="FFFFFF">
                        <a:alpha val="100000"/>
                      </a:srgbClr>
                    </a:solidFill>
                    <a:latin typeface="HY헤드라인M"/>
                    <a:ea typeface="HY헤드라인M"/>
                  </a:rPr>
                  <a:t>02</a:t>
                </a:r>
                <a:endParaRPr kumimoji="1" lang="ko-KR" altLang="en-US" sz="4500" b="0" i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endParaRPr>
              </a:p>
            </p:txBody>
          </p:sp>
          <p:cxnSp>
            <p:nvCxnSpPr>
              <p:cNvPr id="11271" name="직선 연결선 11270"/>
              <p:cNvCxnSpPr/>
              <p:nvPr/>
            </p:nvCxnSpPr>
            <p:spPr>
              <a:xfrm>
                <a:off x="3534700" y="3455383"/>
                <a:ext cx="4861650" cy="0"/>
              </a:xfrm>
              <a:prstGeom prst="line">
                <a:avLst/>
              </a:prstGeom>
              <a:ln w="57324" cap="flat" cmpd="sng" algn="ctr">
                <a:solidFill>
                  <a:srgbClr val="FFFFFF"/>
                </a:solidFill>
                <a:prstDash val="solid"/>
                <a:miter/>
                <a:headEnd w="med" len="med"/>
                <a:tailEnd w="med" len="med"/>
              </a:ln>
            </p:spPr>
          </p:cxnSp>
        </p:grpSp>
        <p:sp>
          <p:nvSpPr>
            <p:cNvPr id="11272" name="TextBox 11271"/>
            <p:cNvSpPr txBox="1"/>
            <p:nvPr/>
          </p:nvSpPr>
          <p:spPr>
            <a:xfrm>
              <a:off x="3382318" y="3747421"/>
              <a:ext cx="5166414" cy="7856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4500" b="0" i="0" baseline="0">
                  <a:solidFill>
                    <a:srgbClr val="FFFFFF">
                      <a:alpha val="100000"/>
                    </a:srgbClr>
                  </a:solidFill>
                  <a:latin typeface="HY헤드라인M"/>
                  <a:ea typeface="HY헤드라인M"/>
                </a:rPr>
                <a:t>관련 연구 및 사례</a:t>
              </a:r>
              <a:endParaRPr kumimoji="1" lang="ko-KR" altLang="en-US" sz="4500" b="0" i="0">
                <a:solidFill>
                  <a:srgbClr val="FFFFFF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640" y="198375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/>
                  <a:ea typeface="HY헤드라인M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35257" y="798357"/>
            <a:ext cx="3118161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rgbClr val="808080">
                    <a:alpha val="100000"/>
                  </a:srgbClr>
                </a:solidFill>
                <a:latin typeface="HY헤드라인M"/>
                <a:ea typeface="HY헤드라인M"/>
              </a:rPr>
              <a:t>기존 사례 대비 강화 기능</a:t>
            </a:r>
            <a:endParaRPr kumimoji="0" lang="ko-KR" altLang="en-US" sz="2000" b="1" i="0" dirty="0">
              <a:solidFill>
                <a:srgbClr val="808080">
                  <a:alpha val="100000"/>
                </a:srgbClr>
              </a:solidFill>
              <a:latin typeface="HY헤드라인M"/>
              <a:ea typeface="HY헤드라인M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006078"/>
              </p:ext>
            </p:extLst>
          </p:nvPr>
        </p:nvGraphicFramePr>
        <p:xfrm>
          <a:off x="475513" y="1675243"/>
          <a:ext cx="5350883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869">
                  <a:extLst>
                    <a:ext uri="{9D8B030D-6E8A-4147-A177-3AD203B41FA5}">
                      <a16:colId xmlns:a16="http://schemas.microsoft.com/office/drawing/2014/main" val="2290946834"/>
                    </a:ext>
                  </a:extLst>
                </a:gridCol>
                <a:gridCol w="1996492">
                  <a:extLst>
                    <a:ext uri="{9D8B030D-6E8A-4147-A177-3AD203B41FA5}">
                      <a16:colId xmlns:a16="http://schemas.microsoft.com/office/drawing/2014/main" val="910973504"/>
                    </a:ext>
                  </a:extLst>
                </a:gridCol>
                <a:gridCol w="2507522">
                  <a:extLst>
                    <a:ext uri="{9D8B030D-6E8A-4147-A177-3AD203B41FA5}">
                      <a16:colId xmlns:a16="http://schemas.microsoft.com/office/drawing/2014/main" val="3616761498"/>
                    </a:ext>
                  </a:extLst>
                </a:gridCol>
              </a:tblGrid>
              <a:tr h="8129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생체 인식 기술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장점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단점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569144"/>
                  </a:ext>
                </a:extLst>
              </a:tr>
              <a:tr h="5063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지문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비용 저렴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algn="l" latinLnBrk="1"/>
                      <a:r>
                        <a:rPr lang="ko-KR" altLang="en-US" dirty="0"/>
                        <a:t>우수한 안정성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지문 손상 및 미 추출 가능성 존재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126768"/>
                  </a:ext>
                </a:extLst>
              </a:tr>
              <a:tr h="7233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얼굴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쉽고 빠르고 비용 저렴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조명 및 자세에 영향을 받을 정도로 정확도가 낮음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270323"/>
                  </a:ext>
                </a:extLst>
              </a:tr>
              <a:tr h="5063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홍채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위조 불가능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강한 빛에 영향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스마트폰으로 활용 시 불편함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571186"/>
                  </a:ext>
                </a:extLst>
              </a:tr>
              <a:tr h="7233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다중 인식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서</a:t>
                      </a:r>
                      <a:r>
                        <a:rPr lang="ko-KR" altLang="en-US" baseline="0" dirty="0"/>
                        <a:t>로 다른 인식  기술로 상호 보완이 가능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393622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b="8344"/>
          <a:stretch/>
        </p:blipFill>
        <p:spPr>
          <a:xfrm>
            <a:off x="6597808" y="1678061"/>
            <a:ext cx="4905375" cy="373651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69160" y="6103636"/>
            <a:ext cx="23839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단일 </a:t>
            </a:r>
            <a:r>
              <a:rPr lang="ko-KR" altLang="en-US" sz="2000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인식별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특징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8322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1"/>
          <p:cNvGrpSpPr/>
          <p:nvPr/>
        </p:nvGrpSpPr>
        <p:grpSpPr>
          <a:xfrm>
            <a:off x="266531" y="176262"/>
            <a:ext cx="3391863" cy="1057128"/>
            <a:chOff x="266640" y="198375"/>
            <a:chExt cx="3391863" cy="1057128"/>
          </a:xfrm>
        </p:grpSpPr>
        <p:sp>
          <p:nvSpPr>
            <p:cNvPr id="14341" name="TextBox 14340"/>
            <p:cNvSpPr txBox="1"/>
            <p:nvPr/>
          </p:nvSpPr>
          <p:spPr>
            <a:xfrm>
              <a:off x="266640" y="265077"/>
              <a:ext cx="3166472" cy="47774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lvl="0" indent="0" algn="ct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2500" b="1" i="0" baseline="0">
                  <a:solidFill>
                    <a:srgbClr val="000000">
                      <a:alpha val="100000"/>
                    </a:srgbClr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 관련 연구 및 사례</a:t>
              </a:r>
              <a:endParaRPr kumimoji="0" lang="ko-KR" altLang="en-US" sz="2500" b="1" i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cxnSp>
          <p:nvCxnSpPr>
            <p:cNvPr id="14342" name="직선 연결선 14341"/>
            <p:cNvCxnSpPr/>
            <p:nvPr/>
          </p:nvCxnSpPr>
          <p:spPr>
            <a:xfrm>
              <a:off x="285674" y="198375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  <p:cxnSp>
          <p:nvCxnSpPr>
            <p:cNvPr id="14343" name="직선 연결선 14342"/>
            <p:cNvCxnSpPr/>
            <p:nvPr/>
          </p:nvCxnSpPr>
          <p:spPr>
            <a:xfrm>
              <a:off x="285674" y="1255503"/>
              <a:ext cx="3372829" cy="0"/>
            </a:xfrm>
            <a:prstGeom prst="line">
              <a:avLst/>
            </a:prstGeom>
            <a:ln w="19089" cap="flat" cmpd="sng" algn="ctr">
              <a:solidFill>
                <a:srgbClr val="000000"/>
              </a:solidFill>
              <a:prstDash val="solid"/>
              <a:miter/>
              <a:headEnd w="med" len="med"/>
              <a:tailEnd w="med" len="med"/>
            </a:ln>
          </p:spPr>
        </p:cxnSp>
      </p:grpSp>
      <p:sp>
        <p:nvSpPr>
          <p:cNvPr id="14344" name="TextBox 14343"/>
          <p:cNvSpPr txBox="1"/>
          <p:nvPr/>
        </p:nvSpPr>
        <p:spPr>
          <a:xfrm>
            <a:off x="276826" y="776244"/>
            <a:ext cx="3034805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 dirty="0">
                <a:solidFill>
                  <a:srgbClr val="80808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기존 사례 대비 강화 기능</a:t>
            </a:r>
            <a:endParaRPr kumimoji="0" lang="ko-KR" altLang="en-US" sz="2000" b="1" i="0" dirty="0">
              <a:solidFill>
                <a:srgbClr val="808080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331459" y="1319631"/>
            <a:ext cx="4969863" cy="3532090"/>
            <a:chOff x="475513" y="2030886"/>
            <a:chExt cx="5329998" cy="388945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l="6188" t="5317" r="2226" b="5134"/>
            <a:stretch/>
          </p:blipFill>
          <p:spPr>
            <a:xfrm>
              <a:off x="475513" y="2030886"/>
              <a:ext cx="5329998" cy="3889458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475513" y="4939979"/>
              <a:ext cx="576216" cy="36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얼굴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5513" y="3611511"/>
              <a:ext cx="576216" cy="36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홍채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5513" y="2312631"/>
              <a:ext cx="576216" cy="360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tx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지문</a:t>
              </a: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303050"/>
              </p:ext>
            </p:extLst>
          </p:nvPr>
        </p:nvGraphicFramePr>
        <p:xfrm>
          <a:off x="6021592" y="1527591"/>
          <a:ext cx="5546079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9289">
                  <a:extLst>
                    <a:ext uri="{9D8B030D-6E8A-4147-A177-3AD203B41FA5}">
                      <a16:colId xmlns:a16="http://schemas.microsoft.com/office/drawing/2014/main" val="2290946834"/>
                    </a:ext>
                  </a:extLst>
                </a:gridCol>
                <a:gridCol w="3916790">
                  <a:extLst>
                    <a:ext uri="{9D8B030D-6E8A-4147-A177-3AD203B41FA5}">
                      <a16:colId xmlns:a16="http://schemas.microsoft.com/office/drawing/2014/main" val="910973504"/>
                    </a:ext>
                  </a:extLst>
                </a:gridCol>
              </a:tblGrid>
              <a:tr h="32184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다중 생체 </a:t>
                      </a:r>
                      <a:endParaRPr lang="en-US" altLang="ko-KR" dirty="0"/>
                    </a:p>
                    <a:p>
                      <a:pPr algn="just" latinLnBrk="1"/>
                      <a:r>
                        <a:rPr lang="ko-KR" altLang="en-US" dirty="0"/>
                        <a:t>인식의 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1569144"/>
                  </a:ext>
                </a:extLst>
              </a:tr>
              <a:tr h="620550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신뢰성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각각의 독립적인 생체 인식 기술의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신뢰성 한계 극복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ex)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전체 인구의 </a:t>
                      </a:r>
                      <a:r>
                        <a:rPr lang="en-US" altLang="ko-KR" baseline="0" dirty="0"/>
                        <a:t>5-10%</a:t>
                      </a:r>
                      <a:r>
                        <a:rPr lang="ko-KR" altLang="en-US" baseline="0" dirty="0"/>
                        <a:t>는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지문 인식 불가</a:t>
                      </a:r>
                      <a:endParaRPr lang="en-US" altLang="ko-K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126768"/>
                  </a:ext>
                </a:extLst>
              </a:tr>
              <a:tr h="32184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인식 성능 </a:t>
                      </a:r>
                      <a:endParaRPr lang="en-US" altLang="ko-KR" dirty="0"/>
                    </a:p>
                    <a:p>
                      <a:pPr algn="just" latinLnBrk="1"/>
                      <a:r>
                        <a:rPr lang="ko-KR" altLang="en-US" dirty="0"/>
                        <a:t>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단일 인식으로 생체 특징을 추출하여 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완벽한 인식 성능을 구현하기 어려움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3270323"/>
                  </a:ext>
                </a:extLst>
              </a:tr>
              <a:tr h="321849"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/>
                        <a:t>기능 향상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단일 인식들의 장점들을 통해 상호 단점 보완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571186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581052" y="5035305"/>
            <a:ext cx="2165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028836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&lt;</a:t>
            </a:r>
            <a:r>
              <a:rPr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멀티 </a:t>
            </a:r>
            <a:r>
              <a:rPr lang="ko-KR" altLang="en-US" dirty="0" err="1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모달</a:t>
            </a:r>
            <a:r>
              <a:rPr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시스템</a:t>
            </a:r>
            <a:r>
              <a:rPr lang="en-US" altLang="ko-KR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&gt;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44316" y="5537642"/>
            <a:ext cx="9939726" cy="5762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rgbClr val="000000">
                    <a:alpha val="100000"/>
                  </a:srgb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각 단일 생체인식 시스템이 독립적으로 사용되는 형태에서 판단 융합 다중 생체 인식 방식 활용</a:t>
            </a:r>
            <a:endParaRPr lang="en-US" altLang="ko-KR" dirty="0">
              <a:solidFill>
                <a:srgbClr val="000000">
                  <a:alpha val="100000"/>
                </a:srgb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push dir="u"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500">
        <p:fade/>
      </p:transition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4472C4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1997</Words>
  <Application>Microsoft Office PowerPoint</Application>
  <PresentationFormat>사용자 지정</PresentationFormat>
  <Paragraphs>597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53</vt:i4>
      </vt:variant>
    </vt:vector>
  </HeadingPairs>
  <TitlesOfParts>
    <vt:vector size="64" baseType="lpstr">
      <vt:lpstr>HY헤드라인M</vt:lpstr>
      <vt:lpstr>HY견고딕</vt:lpstr>
      <vt:lpstr>Wingdings</vt:lpstr>
      <vt:lpstr>Calibri</vt:lpstr>
      <vt:lpstr>맑은 고딕</vt:lpstr>
      <vt:lpstr>Cambria Math</vt:lpstr>
      <vt:lpstr>Arial</vt:lpstr>
      <vt:lpstr>Symbol</vt:lpstr>
      <vt:lpstr>한컴오피스</vt:lpstr>
      <vt:lpstr>한컴오피스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Lim Hyeon Seong</cp:lastModifiedBy>
  <cp:revision>443</cp:revision>
  <dcterms:created xsi:type="dcterms:W3CDTF">2018-11-03T06:30:26Z</dcterms:created>
  <dcterms:modified xsi:type="dcterms:W3CDTF">2020-03-01T14:56:58Z</dcterms:modified>
  <cp:version>1100.0100.01</cp:version>
</cp:coreProperties>
</file>